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Quicksand"/>
      <p:regular r:id="rId17"/>
      <p:bold r:id="rId18"/>
    </p:embeddedFont>
    <p:embeddedFont>
      <p:font typeface="Helvetica Neue"/>
      <p:regular r:id="rId19"/>
      <p:bold r:id="rId20"/>
      <p:italic r:id="rId21"/>
      <p:boldItalic r:id="rId22"/>
    </p:embeddedFont>
    <p:embeddedFont>
      <p:font typeface="Helvetica Neue Light"/>
      <p:regular r:id="rId23"/>
      <p:bold r:id="rId24"/>
      <p:italic r:id="rId25"/>
      <p:boldItalic r:id="rId26"/>
    </p:embeddedFont>
    <p:embeddedFont>
      <p:font typeface="Quicksand Light"/>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HelveticaNeue-bold.fntdata"/><Relationship Id="rId22" Type="http://schemas.openxmlformats.org/officeDocument/2006/relationships/font" Target="fonts/HelveticaNeue-boldItalic.fntdata"/><Relationship Id="rId21" Type="http://schemas.openxmlformats.org/officeDocument/2006/relationships/font" Target="fonts/HelveticaNeue-italic.fntdata"/><Relationship Id="rId24" Type="http://schemas.openxmlformats.org/officeDocument/2006/relationships/font" Target="fonts/HelveticaNeueLight-bold.fntdata"/><Relationship Id="rId23" Type="http://schemas.openxmlformats.org/officeDocument/2006/relationships/font" Target="fonts/HelveticaNeue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Light-boldItalic.fntdata"/><Relationship Id="rId25" Type="http://schemas.openxmlformats.org/officeDocument/2006/relationships/font" Target="fonts/HelveticaNeueLight-italic.fntdata"/><Relationship Id="rId28" Type="http://schemas.openxmlformats.org/officeDocument/2006/relationships/font" Target="fonts/QuicksandLight-bold.fntdata"/><Relationship Id="rId27" Type="http://schemas.openxmlformats.org/officeDocument/2006/relationships/font" Target="fonts/Quicksand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Quicksand-regular.fntdata"/><Relationship Id="rId16" Type="http://schemas.openxmlformats.org/officeDocument/2006/relationships/slide" Target="slides/slide12.xml"/><Relationship Id="rId19" Type="http://schemas.openxmlformats.org/officeDocument/2006/relationships/font" Target="fonts/HelveticaNeue-regular.fntdata"/><Relationship Id="rId18" Type="http://schemas.openxmlformats.org/officeDocument/2006/relationships/font" Target="fonts/Quicksan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 name="Shape 27"/>
        <p:cNvGrpSpPr/>
        <p:nvPr/>
      </p:nvGrpSpPr>
      <p:grpSpPr>
        <a:xfrm>
          <a:off x="0" y="0"/>
          <a:ext cx="0" cy="0"/>
          <a:chOff x="0" y="0"/>
          <a:chExt cx="0" cy="0"/>
        </a:xfrm>
      </p:grpSpPr>
      <p:sp>
        <p:nvSpPr>
          <p:cNvPr id="28" name="Google Shape;28;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US"/>
              <a:t>Luca</a:t>
            </a:r>
            <a:endParaRPr b="0" i="0" sz="1600" u="none" cap="none" strike="noStrike">
              <a:solidFill>
                <a:schemeClr val="dk1"/>
              </a:solidFill>
              <a:latin typeface="Calibri"/>
              <a:ea typeface="Calibri"/>
              <a:cs typeface="Calibri"/>
              <a:sym typeface="Calibri"/>
            </a:endParaRPr>
          </a:p>
        </p:txBody>
      </p:sp>
      <p:sp>
        <p:nvSpPr>
          <p:cNvPr id="29" name="Google Shape;2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92e851ce4_4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08" name="Google Shape;108;g592e851ce4_4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dcc1a5c4a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15" name="Google Shape;115;g6dcc1a5c4a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92e851ce4_4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21" name="Google Shape;121;g592e851ce4_4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g5920239a75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Arial"/>
                <a:ea typeface="Arial"/>
                <a:cs typeface="Arial"/>
                <a:sym typeface="Arial"/>
              </a:rPr>
              <a:t>Health</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US" sz="1200">
                <a:latin typeface="Arial"/>
                <a:ea typeface="Arial"/>
                <a:cs typeface="Arial"/>
                <a:sym typeface="Arial"/>
              </a:rPr>
              <a:t>Infectious diseases spread because people move. In the past epidemics like the black plague were diffusing slowly from one town the nearest one, today new flu strains like H1N1 spread faster across the continents travelling on the air transport network</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US" sz="1200">
                <a:latin typeface="Arial"/>
                <a:ea typeface="Arial"/>
                <a:cs typeface="Arial"/>
                <a:sym typeface="Arial"/>
              </a:rPr>
              <a:t>Transportation affects our health in other ways too: in the US the typical commute lasts more than 30 minutes: overall we spend 1 hour travelling</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US" sz="1200">
                <a:latin typeface="Arial"/>
                <a:ea typeface="Arial"/>
                <a:cs typeface="Arial"/>
                <a:sym typeface="Arial"/>
              </a:rPr>
              <a:t>the stress associated with traffic jams has an impact on our wellbeing, while the pollutants released by combustion engines pose a threat to our health</a:t>
            </a:r>
            <a:endParaRPr sz="12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Environment</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US" sz="1200">
                <a:latin typeface="Arial"/>
                <a:ea typeface="Arial"/>
                <a:cs typeface="Arial"/>
                <a:sym typeface="Arial"/>
              </a:rPr>
              <a:t>These pollutants do not harm </a:t>
            </a:r>
            <a:r>
              <a:rPr lang="en-US" sz="1200">
                <a:latin typeface="Arial"/>
                <a:ea typeface="Arial"/>
                <a:cs typeface="Arial"/>
                <a:sym typeface="Arial"/>
              </a:rPr>
              <a:t>just </a:t>
            </a:r>
            <a:r>
              <a:rPr lang="en-US" sz="1200">
                <a:latin typeface="Arial"/>
                <a:ea typeface="Arial"/>
                <a:cs typeface="Arial"/>
                <a:sym typeface="Arial"/>
              </a:rPr>
              <a:t>humans, but other species and the environment as well. T</a:t>
            </a:r>
            <a:r>
              <a:rPr lang="en-US" sz="1200">
                <a:latin typeface="Arial"/>
                <a:ea typeface="Arial"/>
                <a:cs typeface="Arial"/>
                <a:sym typeface="Arial"/>
              </a:rPr>
              <a:t>ransportation is the second source of greenhouse gas emissions to the atmosphere and is one of the main human activities contributing to global warming and climate change. </a:t>
            </a:r>
            <a:endParaRPr sz="12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Economy</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US" sz="1200">
                <a:latin typeface="Arial"/>
                <a:ea typeface="Arial"/>
                <a:cs typeface="Arial"/>
                <a:sym typeface="Arial"/>
              </a:rPr>
              <a:t>In the EU transportation the second largest expenditure category after housing (15-25%). More efficient forms of transportation and better urban planning could help us save money and reduce the damage we do to the environment. </a:t>
            </a:r>
            <a:endParaRPr sz="1200">
              <a:latin typeface="Arial"/>
              <a:ea typeface="Arial"/>
              <a:cs typeface="Arial"/>
              <a:sym typeface="Arial"/>
            </a:endParaRPr>
          </a:p>
        </p:txBody>
      </p:sp>
      <p:sp>
        <p:nvSpPr>
          <p:cNvPr id="46" name="Google Shape;46;g5920239a75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6dcc1a5c4a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6dcc1a5c4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g6dcc1a5c4a_0_4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920239a7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p:txBody>
      </p:sp>
      <p:sp>
        <p:nvSpPr>
          <p:cNvPr id="62" name="Google Shape;62;g5920239a75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66f4f392a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342900" rtl="0" algn="l">
              <a:spcBef>
                <a:spcPts val="1600"/>
              </a:spcBef>
              <a:spcAft>
                <a:spcPts val="0"/>
              </a:spcAft>
              <a:buClr>
                <a:schemeClr val="dk1"/>
              </a:buClr>
              <a:buSzPts val="1100"/>
              <a:buFont typeface="Arial"/>
              <a:buNone/>
            </a:pPr>
            <a:r>
              <a:rPr lang="en-US" sz="2500">
                <a:latin typeface="Helvetica Neue Light"/>
                <a:ea typeface="Helvetica Neue Light"/>
                <a:cs typeface="Helvetica Neue Light"/>
                <a:sym typeface="Helvetica Neue Light"/>
              </a:rPr>
              <a:t>https://www.nature.com/articles/s41586-018-0095-1</a:t>
            </a:r>
            <a:endParaRPr sz="2500">
              <a:latin typeface="Helvetica Neue Light"/>
              <a:ea typeface="Helvetica Neue Light"/>
              <a:cs typeface="Helvetica Neue Light"/>
              <a:sym typeface="Helvetica Neue Light"/>
            </a:endParaRPr>
          </a:p>
          <a:p>
            <a:pPr indent="0" lvl="0" marL="0" marR="0" rtl="0" algn="l">
              <a:spcBef>
                <a:spcPts val="0"/>
              </a:spcBef>
              <a:spcAft>
                <a:spcPts val="0"/>
              </a:spcAft>
              <a:buClr>
                <a:schemeClr val="dk1"/>
              </a:buClr>
              <a:buFont typeface="Calibri"/>
              <a:buNone/>
            </a:pPr>
            <a:r>
              <a:t/>
            </a:r>
            <a:endParaRPr/>
          </a:p>
        </p:txBody>
      </p:sp>
      <p:sp>
        <p:nvSpPr>
          <p:cNvPr id="69" name="Google Shape;69;g566f4f392a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dcc1a5c4a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p:txBody>
      </p:sp>
      <p:sp>
        <p:nvSpPr>
          <p:cNvPr id="75" name="Google Shape;75;g6dcc1a5c4a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dcc1a5c4a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dcc1a5c4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6dcc1a5c4a_0_10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f921e5ad5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92" name="Google Shape;92;g3f921e5ad5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dcc1a5c4a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02" name="Google Shape;102;g6dcc1a5c4a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 name="Shape 15"/>
        <p:cNvGrpSpPr/>
        <p:nvPr/>
      </p:nvGrpSpPr>
      <p:grpSpPr>
        <a:xfrm>
          <a:off x="0" y="0"/>
          <a:ext cx="0" cy="0"/>
          <a:chOff x="0" y="0"/>
          <a:chExt cx="0" cy="0"/>
        </a:xfrm>
      </p:grpSpPr>
      <p:sp>
        <p:nvSpPr>
          <p:cNvPr id="16" name="Google Shape;16;p2"/>
          <p:cNvSpPr txBox="1"/>
          <p:nvPr>
            <p:ph type="title"/>
          </p:nvPr>
        </p:nvSpPr>
        <p:spPr>
          <a:xfrm>
            <a:off x="457200" y="205979"/>
            <a:ext cx="8229600" cy="533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3F3F3F"/>
              </a:buClr>
              <a:buSzPts val="1400"/>
              <a:buFont typeface="Calibri"/>
              <a:buNone/>
              <a:defRPr b="0" i="0" sz="3600" u="none" cap="none" strike="noStrike">
                <a:solidFill>
                  <a:srgbClr val="3F3F3F"/>
                </a:solidFill>
                <a:latin typeface="Calibri"/>
                <a:ea typeface="Calibri"/>
                <a:cs typeface="Calibri"/>
                <a:sym typeface="Calibri"/>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7" name="Google Shape;17;p2"/>
          <p:cNvSpPr txBox="1"/>
          <p:nvPr>
            <p:ph idx="10" type="dt"/>
          </p:nvPr>
        </p:nvSpPr>
        <p:spPr>
          <a:xfrm>
            <a:off x="457200" y="4767264"/>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18" name="Google Shape;18;p2"/>
          <p:cNvSpPr txBox="1"/>
          <p:nvPr>
            <p:ph idx="11" type="ftr"/>
          </p:nvPr>
        </p:nvSpPr>
        <p:spPr>
          <a:xfrm>
            <a:off x="3124199" y="4767264"/>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19" name="Google Shape;19;p2"/>
          <p:cNvSpPr txBox="1"/>
          <p:nvPr>
            <p:ph idx="12" type="sldNum"/>
          </p:nvPr>
        </p:nvSpPr>
        <p:spPr>
          <a:xfrm>
            <a:off x="6553201" y="4767264"/>
            <a:ext cx="2133600" cy="273900"/>
          </a:xfrm>
          <a:prstGeom prst="rect">
            <a:avLst/>
          </a:prstGeom>
          <a:noFill/>
          <a:ln>
            <a:noFill/>
          </a:ln>
        </p:spPr>
        <p:txBody>
          <a:bodyPr anchorCtr="0" anchor="ctr" bIns="60925" lIns="121875" spcFirstLastPara="1" rIns="121875" wrap="square" tIns="60925">
            <a:noAutofit/>
          </a:bodyPr>
          <a:lstStyle>
            <a:lvl1pPr indent="0" lvl="0"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0" name="Shape 20"/>
        <p:cNvGrpSpPr/>
        <p:nvPr/>
      </p:nvGrpSpPr>
      <p:grpSpPr>
        <a:xfrm>
          <a:off x="0" y="0"/>
          <a:ext cx="0" cy="0"/>
          <a:chOff x="0" y="0"/>
          <a:chExt cx="0" cy="0"/>
        </a:xfrm>
      </p:grpSpPr>
      <p:sp>
        <p:nvSpPr>
          <p:cNvPr id="21" name="Google Shape;21;p3"/>
          <p:cNvSpPr txBox="1"/>
          <p:nvPr>
            <p:ph type="title"/>
          </p:nvPr>
        </p:nvSpPr>
        <p:spPr>
          <a:xfrm>
            <a:off x="457200" y="205979"/>
            <a:ext cx="8229600" cy="533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3F3F3F"/>
              </a:buClr>
              <a:buSzPts val="1400"/>
              <a:buFont typeface="Calibri"/>
              <a:buNone/>
              <a:defRPr b="0" i="0" sz="3600" u="none" cap="none" strike="noStrike">
                <a:solidFill>
                  <a:srgbClr val="3F3F3F"/>
                </a:solidFill>
                <a:latin typeface="Calibri"/>
                <a:ea typeface="Calibri"/>
                <a:cs typeface="Calibri"/>
                <a:sym typeface="Calibri"/>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22" name="Google Shape;22;p3"/>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rgbClr val="3F3F3F"/>
              </a:buClr>
              <a:buSzPts val="1400"/>
              <a:buFont typeface="Arial"/>
              <a:buNone/>
              <a:defRPr b="0" i="0" sz="1800" u="none" cap="none" strike="noStrike">
                <a:solidFill>
                  <a:srgbClr val="3F3F3F"/>
                </a:solidFill>
                <a:latin typeface="Arial"/>
                <a:ea typeface="Arial"/>
                <a:cs typeface="Arial"/>
                <a:sym typeface="Arial"/>
              </a:defRPr>
            </a:lvl1pPr>
            <a:lvl2pPr indent="-228600" lvl="1" marL="914400" marR="0" rtl="0" algn="l">
              <a:lnSpc>
                <a:spcPct val="100000"/>
              </a:lnSpc>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381000" lvl="5" marL="2743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3" name="Google Shape;23;p3"/>
          <p:cNvSpPr txBox="1"/>
          <p:nvPr>
            <p:ph idx="2" type="body"/>
          </p:nvPr>
        </p:nvSpPr>
        <p:spPr>
          <a:xfrm>
            <a:off x="4648199" y="1200151"/>
            <a:ext cx="4038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rgbClr val="3F3F3F"/>
              </a:buClr>
              <a:buSzPts val="1400"/>
              <a:buFont typeface="Arial"/>
              <a:buNone/>
              <a:defRPr b="0" i="0" sz="1800" u="none" cap="none" strike="noStrike">
                <a:solidFill>
                  <a:srgbClr val="3F3F3F"/>
                </a:solidFill>
                <a:latin typeface="Arial"/>
                <a:ea typeface="Arial"/>
                <a:cs typeface="Arial"/>
                <a:sym typeface="Arial"/>
              </a:defRPr>
            </a:lvl1pPr>
            <a:lvl2pPr indent="-228600" lvl="1" marL="914400" marR="0" rtl="0" algn="l">
              <a:lnSpc>
                <a:spcPct val="100000"/>
              </a:lnSpc>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381000" lvl="5" marL="2743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457200" y="4767264"/>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3124199" y="4767264"/>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6553201" y="4767264"/>
            <a:ext cx="2133600" cy="273900"/>
          </a:xfrm>
          <a:prstGeom prst="rect">
            <a:avLst/>
          </a:prstGeom>
          <a:noFill/>
          <a:ln>
            <a:noFill/>
          </a:ln>
        </p:spPr>
        <p:txBody>
          <a:bodyPr anchorCtr="0" anchor="ctr" bIns="60925" lIns="121875" spcFirstLastPara="1" rIns="121875" wrap="square" tIns="60925">
            <a:noAutofit/>
          </a:bodyPr>
          <a:lstStyle>
            <a:lvl1pPr indent="0" lvl="0"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533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3F3F3F"/>
              </a:buClr>
              <a:buSzPts val="1400"/>
              <a:buFont typeface="Calibri"/>
              <a:buNone/>
              <a:defRPr b="0" i="0" sz="3600" u="none" cap="none" strike="noStrike">
                <a:solidFill>
                  <a:srgbClr val="3F3F3F"/>
                </a:solidFill>
                <a:latin typeface="Calibri"/>
                <a:ea typeface="Calibri"/>
                <a:cs typeface="Calibri"/>
                <a:sym typeface="Calibri"/>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1" name="Google Shape;11;p1"/>
          <p:cNvSpPr txBox="1"/>
          <p:nvPr>
            <p:ph idx="1" type="body"/>
          </p:nvPr>
        </p:nvSpPr>
        <p:spPr>
          <a:xfrm>
            <a:off x="457200" y="853819"/>
            <a:ext cx="8229600" cy="3740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rgbClr val="3F3F3F"/>
              </a:buClr>
              <a:buSzPts val="1400"/>
              <a:buFont typeface="Arial"/>
              <a:buNone/>
              <a:defRPr b="0" i="0" sz="1800" u="none" cap="none" strike="noStrike">
                <a:solidFill>
                  <a:srgbClr val="3F3F3F"/>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400050" lvl="5" marL="27432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4"/>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199" y="4767264"/>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1" y="4767264"/>
            <a:ext cx="2133600" cy="273900"/>
          </a:xfrm>
          <a:prstGeom prst="rect">
            <a:avLst/>
          </a:prstGeom>
          <a:noFill/>
          <a:ln>
            <a:noFill/>
          </a:ln>
        </p:spPr>
        <p:txBody>
          <a:bodyPr anchorCtr="0" anchor="ctr" bIns="60925" lIns="121875" spcFirstLastPara="1" rIns="121875" wrap="square" tIns="60925">
            <a:noAutofit/>
          </a:bodyPr>
          <a:lstStyle>
            <a:lvl1pPr indent="0" lvl="0"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gif"/><Relationship Id="rId4" Type="http://schemas.openxmlformats.org/officeDocument/2006/relationships/hyperlink" Target="http://www.youtube.com/watch?v=0YJ6FxdhFm8" TargetMode="External"/><Relationship Id="rId9" Type="http://schemas.openxmlformats.org/officeDocument/2006/relationships/image" Target="../media/image12.jpg"/><Relationship Id="rId5" Type="http://schemas.openxmlformats.org/officeDocument/2006/relationships/image" Target="../media/image14.jpg"/><Relationship Id="rId6" Type="http://schemas.openxmlformats.org/officeDocument/2006/relationships/hyperlink" Target="http://www.youtube.com/watch?v=jcQAbP2CJ0Y" TargetMode="External"/><Relationship Id="rId7" Type="http://schemas.openxmlformats.org/officeDocument/2006/relationships/image" Target="../media/image15.jpg"/><Relationship Id="rId8" Type="http://schemas.openxmlformats.org/officeDocument/2006/relationships/hyperlink" Target="http://www.youtube.com/watch?v=gp5t9_Ls31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 name="Shape 30"/>
        <p:cNvGrpSpPr/>
        <p:nvPr/>
      </p:nvGrpSpPr>
      <p:grpSpPr>
        <a:xfrm>
          <a:off x="0" y="0"/>
          <a:ext cx="0" cy="0"/>
          <a:chOff x="0" y="0"/>
          <a:chExt cx="0" cy="0"/>
        </a:xfrm>
      </p:grpSpPr>
      <p:sp>
        <p:nvSpPr>
          <p:cNvPr id="31" name="Google Shape;31;p4"/>
          <p:cNvSpPr txBox="1"/>
          <p:nvPr>
            <p:ph type="title"/>
          </p:nvPr>
        </p:nvSpPr>
        <p:spPr>
          <a:xfrm>
            <a:off x="609600" y="183675"/>
            <a:ext cx="7953000" cy="1441200"/>
          </a:xfrm>
          <a:prstGeom prst="rect">
            <a:avLst/>
          </a:prstGeom>
          <a:noFill/>
          <a:ln>
            <a:noFill/>
          </a:ln>
        </p:spPr>
        <p:txBody>
          <a:bodyPr anchorCtr="0" anchor="ctr" bIns="60925" lIns="0" spcFirstLastPara="1" rIns="0" wrap="square" tIns="60925">
            <a:noAutofit/>
          </a:bodyPr>
          <a:lstStyle/>
          <a:p>
            <a:pPr indent="0" lvl="0" marL="0" marR="0" rtl="0" algn="l">
              <a:lnSpc>
                <a:spcPct val="100000"/>
              </a:lnSpc>
              <a:spcBef>
                <a:spcPts val="0"/>
              </a:spcBef>
              <a:spcAft>
                <a:spcPts val="0"/>
              </a:spcAft>
              <a:buClr>
                <a:srgbClr val="3F3F3F"/>
              </a:buClr>
              <a:buFont typeface="Calibri"/>
              <a:buNone/>
            </a:pPr>
            <a:r>
              <a:rPr lang="en-US">
                <a:latin typeface="Helvetica Neue Light"/>
                <a:ea typeface="Helvetica Neue Light"/>
                <a:cs typeface="Helvetica Neue Light"/>
                <a:sym typeface="Helvetica Neue Light"/>
              </a:rPr>
              <a:t>Human mobility analysis and simulation with Python</a:t>
            </a:r>
            <a:endParaRPr>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3F3F3F"/>
              </a:buClr>
              <a:buFont typeface="Calibri"/>
              <a:buNone/>
            </a:pPr>
            <a:r>
              <a:t/>
            </a:r>
            <a:endParaRPr sz="2400">
              <a:latin typeface="Helvetica Neue Light"/>
              <a:ea typeface="Helvetica Neue Light"/>
              <a:cs typeface="Helvetica Neue Light"/>
              <a:sym typeface="Helvetica Neue Light"/>
            </a:endParaRPr>
          </a:p>
        </p:txBody>
      </p:sp>
      <p:sp>
        <p:nvSpPr>
          <p:cNvPr id="32" name="Google Shape;32;p4"/>
          <p:cNvSpPr txBox="1"/>
          <p:nvPr/>
        </p:nvSpPr>
        <p:spPr>
          <a:xfrm>
            <a:off x="46358" y="2901043"/>
            <a:ext cx="1848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33" name="Google Shape;33;p4"/>
          <p:cNvCxnSpPr/>
          <p:nvPr/>
        </p:nvCxnSpPr>
        <p:spPr>
          <a:xfrm flipH="1" rot="10800000">
            <a:off x="13725" y="4903238"/>
            <a:ext cx="9144000" cy="39600"/>
          </a:xfrm>
          <a:prstGeom prst="straightConnector1">
            <a:avLst/>
          </a:prstGeom>
          <a:noFill/>
          <a:ln cap="flat" cmpd="sng" w="28575">
            <a:solidFill>
              <a:schemeClr val="dk2"/>
            </a:solidFill>
            <a:prstDash val="solid"/>
            <a:round/>
            <a:headEnd len="med" w="med" type="none"/>
            <a:tailEnd len="med" w="med" type="none"/>
          </a:ln>
        </p:spPr>
      </p:cxnSp>
      <p:sp>
        <p:nvSpPr>
          <p:cNvPr id="34" name="Google Shape;34;p4"/>
          <p:cNvSpPr txBox="1"/>
          <p:nvPr/>
        </p:nvSpPr>
        <p:spPr>
          <a:xfrm>
            <a:off x="4555350" y="4886850"/>
            <a:ext cx="47103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Quicksand"/>
                <a:ea typeface="Quicksand"/>
                <a:cs typeface="Quicksand"/>
                <a:sym typeface="Quicksand"/>
              </a:rPr>
              <a:t>Applied Machine Learning Days,</a:t>
            </a:r>
            <a:r>
              <a:rPr lang="en-US" sz="1300">
                <a:latin typeface="Quicksand Light"/>
                <a:ea typeface="Quicksand Light"/>
                <a:cs typeface="Quicksand Light"/>
                <a:sym typeface="Quicksand Light"/>
              </a:rPr>
              <a:t> </a:t>
            </a:r>
            <a:r>
              <a:rPr lang="en-US" sz="1300">
                <a:latin typeface="Quicksand Light"/>
                <a:ea typeface="Quicksand Light"/>
                <a:cs typeface="Quicksand Light"/>
                <a:sym typeface="Quicksand Light"/>
              </a:rPr>
              <a:t>Lausanne</a:t>
            </a:r>
            <a:r>
              <a:rPr lang="en-US" sz="1300">
                <a:latin typeface="Quicksand Light"/>
                <a:ea typeface="Quicksand Light"/>
                <a:cs typeface="Quicksand Light"/>
                <a:sym typeface="Quicksand Light"/>
              </a:rPr>
              <a:t>. Switzerland</a:t>
            </a:r>
            <a:endParaRPr sz="1300">
              <a:latin typeface="Quicksand Light"/>
              <a:ea typeface="Quicksand Light"/>
              <a:cs typeface="Quicksand Light"/>
              <a:sym typeface="Quicksand Light"/>
            </a:endParaRPr>
          </a:p>
        </p:txBody>
      </p:sp>
      <p:pic>
        <p:nvPicPr>
          <p:cNvPr id="35" name="Google Shape;35;p4"/>
          <p:cNvPicPr preferRelativeResize="0"/>
          <p:nvPr/>
        </p:nvPicPr>
        <p:blipFill>
          <a:blip r:embed="rId3">
            <a:alphaModFix/>
          </a:blip>
          <a:stretch>
            <a:fillRect/>
          </a:stretch>
        </p:blipFill>
        <p:spPr>
          <a:xfrm>
            <a:off x="3536200" y="1624877"/>
            <a:ext cx="919569" cy="815600"/>
          </a:xfrm>
          <a:prstGeom prst="rect">
            <a:avLst/>
          </a:prstGeom>
          <a:noFill/>
          <a:ln>
            <a:noFill/>
          </a:ln>
        </p:spPr>
      </p:pic>
      <p:grpSp>
        <p:nvGrpSpPr>
          <p:cNvPr id="36" name="Google Shape;36;p4"/>
          <p:cNvGrpSpPr/>
          <p:nvPr/>
        </p:nvGrpSpPr>
        <p:grpSpPr>
          <a:xfrm>
            <a:off x="528650" y="1669556"/>
            <a:ext cx="3510100" cy="2666428"/>
            <a:chOff x="3652850" y="1593356"/>
            <a:chExt cx="3510100" cy="2666428"/>
          </a:xfrm>
        </p:grpSpPr>
        <p:sp>
          <p:nvSpPr>
            <p:cNvPr id="37" name="Google Shape;37;p4"/>
            <p:cNvSpPr txBox="1"/>
            <p:nvPr/>
          </p:nvSpPr>
          <p:spPr>
            <a:xfrm>
              <a:off x="3788250" y="1593356"/>
              <a:ext cx="3374700" cy="720600"/>
            </a:xfrm>
            <a:prstGeom prst="rect">
              <a:avLst/>
            </a:prstGeom>
            <a:noFill/>
            <a:ln>
              <a:noFill/>
            </a:ln>
          </p:spPr>
          <p:txBody>
            <a:bodyPr anchorCtr="0" anchor="ctr" bIns="60925" lIns="0" spcFirstLastPara="1" rIns="0" wrap="square" tIns="60925">
              <a:noAutofit/>
            </a:bodyPr>
            <a:lstStyle/>
            <a:p>
              <a:pPr indent="0" lvl="0" marL="0" rtl="0" algn="l">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Luca Pappalardo</a:t>
              </a:r>
              <a:endParaRPr sz="2500">
                <a:solidFill>
                  <a:srgbClr val="3F3F3F"/>
                </a:solidFill>
                <a:latin typeface="Avenir"/>
                <a:ea typeface="Avenir"/>
                <a:cs typeface="Avenir"/>
                <a:sym typeface="Avenir"/>
              </a:endParaRPr>
            </a:p>
            <a:p>
              <a:pPr indent="0" lvl="0" marL="0" marR="0" rtl="0" algn="l">
                <a:lnSpc>
                  <a:spcPct val="100000"/>
                </a:lnSpc>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@lucpappalard</a:t>
              </a:r>
              <a:endParaRPr sz="1800">
                <a:solidFill>
                  <a:srgbClr val="3F3F3F"/>
                </a:solidFill>
                <a:latin typeface="Avenir"/>
                <a:ea typeface="Avenir"/>
                <a:cs typeface="Avenir"/>
                <a:sym typeface="Avenir"/>
              </a:endParaRPr>
            </a:p>
          </p:txBody>
        </p:sp>
        <p:sp>
          <p:nvSpPr>
            <p:cNvPr id="38" name="Google Shape;38;p4"/>
            <p:cNvSpPr txBox="1"/>
            <p:nvPr/>
          </p:nvSpPr>
          <p:spPr>
            <a:xfrm>
              <a:off x="3652850" y="2645733"/>
              <a:ext cx="30504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Roberto Pellungrini</a:t>
              </a:r>
              <a:endParaRPr sz="2500">
                <a:solidFill>
                  <a:srgbClr val="3F3F3F"/>
                </a:solidFill>
                <a:latin typeface="Avenir"/>
                <a:ea typeface="Avenir"/>
                <a:cs typeface="Avenir"/>
                <a:sym typeface="Avenir"/>
              </a:endParaRPr>
            </a:p>
            <a:p>
              <a:pPr indent="0" lvl="0" marL="0" rtl="0" algn="l">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@pellungrobe</a:t>
              </a:r>
              <a:endParaRPr sz="1800"/>
            </a:p>
          </p:txBody>
        </p:sp>
        <p:sp>
          <p:nvSpPr>
            <p:cNvPr id="39" name="Google Shape;39;p4"/>
            <p:cNvSpPr txBox="1"/>
            <p:nvPr/>
          </p:nvSpPr>
          <p:spPr>
            <a:xfrm>
              <a:off x="3729050" y="3618684"/>
              <a:ext cx="26103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3F3F3F"/>
                  </a:solidFill>
                  <a:latin typeface="Avenir"/>
                  <a:ea typeface="Avenir"/>
                  <a:cs typeface="Avenir"/>
                  <a:sym typeface="Avenir"/>
                </a:rPr>
                <a:t>Gianni Barlacchi</a:t>
              </a:r>
              <a:endParaRPr sz="2400">
                <a:solidFill>
                  <a:srgbClr val="3F3F3F"/>
                </a:solidFill>
                <a:latin typeface="Avenir"/>
                <a:ea typeface="Avenir"/>
                <a:cs typeface="Avenir"/>
                <a:sym typeface="Avenir"/>
              </a:endParaRPr>
            </a:p>
            <a:p>
              <a:pPr indent="0" lvl="0" marL="0" rtl="0" algn="l">
                <a:spcBef>
                  <a:spcPts val="0"/>
                </a:spcBef>
                <a:spcAft>
                  <a:spcPts val="0"/>
                </a:spcAft>
                <a:buNone/>
              </a:pPr>
              <a:r>
                <a:rPr lang="en-US" sz="24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@GianniBarlacchi</a:t>
              </a:r>
              <a:endParaRPr sz="1800">
                <a:solidFill>
                  <a:srgbClr val="3F3F3F"/>
                </a:solidFill>
                <a:latin typeface="Avenir"/>
                <a:ea typeface="Avenir"/>
                <a:cs typeface="Avenir"/>
                <a:sym typeface="Avenir"/>
              </a:endParaRPr>
            </a:p>
            <a:p>
              <a:pPr indent="0" lvl="0" marL="0" rtl="0" algn="l">
                <a:spcBef>
                  <a:spcPts val="0"/>
                </a:spcBef>
                <a:spcAft>
                  <a:spcPts val="0"/>
                </a:spcAft>
                <a:buNone/>
              </a:pPr>
              <a:r>
                <a:t/>
              </a:r>
              <a:endParaRPr/>
            </a:p>
          </p:txBody>
        </p:sp>
      </p:grpSp>
      <p:pic>
        <p:nvPicPr>
          <p:cNvPr id="40" name="Google Shape;40;p4"/>
          <p:cNvPicPr preferRelativeResize="0"/>
          <p:nvPr/>
        </p:nvPicPr>
        <p:blipFill>
          <a:blip r:embed="rId4">
            <a:alphaModFix/>
          </a:blip>
          <a:stretch>
            <a:fillRect/>
          </a:stretch>
        </p:blipFill>
        <p:spPr>
          <a:xfrm>
            <a:off x="3641412" y="3820225"/>
            <a:ext cx="709151" cy="601178"/>
          </a:xfrm>
          <a:prstGeom prst="rect">
            <a:avLst/>
          </a:prstGeom>
          <a:noFill/>
          <a:ln>
            <a:noFill/>
          </a:ln>
        </p:spPr>
      </p:pic>
      <p:pic>
        <p:nvPicPr>
          <p:cNvPr id="41" name="Google Shape;41;p4"/>
          <p:cNvPicPr preferRelativeResize="0"/>
          <p:nvPr/>
        </p:nvPicPr>
        <p:blipFill>
          <a:blip r:embed="rId5">
            <a:alphaModFix/>
          </a:blip>
          <a:stretch>
            <a:fillRect/>
          </a:stretch>
        </p:blipFill>
        <p:spPr>
          <a:xfrm>
            <a:off x="3614213" y="2574824"/>
            <a:ext cx="763550" cy="763550"/>
          </a:xfrm>
          <a:prstGeom prst="rect">
            <a:avLst/>
          </a:prstGeom>
          <a:noFill/>
          <a:ln>
            <a:noFill/>
          </a:ln>
        </p:spPr>
      </p:pic>
      <p:pic>
        <p:nvPicPr>
          <p:cNvPr id="42" name="Google Shape;42;p4"/>
          <p:cNvPicPr preferRelativeResize="0"/>
          <p:nvPr/>
        </p:nvPicPr>
        <p:blipFill>
          <a:blip r:embed="rId6">
            <a:alphaModFix/>
          </a:blip>
          <a:stretch>
            <a:fillRect/>
          </a:stretch>
        </p:blipFill>
        <p:spPr>
          <a:xfrm>
            <a:off x="6398450" y="3131752"/>
            <a:ext cx="1285275" cy="1285275"/>
          </a:xfrm>
          <a:prstGeom prst="rect">
            <a:avLst/>
          </a:prstGeom>
          <a:noFill/>
          <a:ln>
            <a:noFill/>
          </a:ln>
        </p:spPr>
      </p:pic>
      <p:pic>
        <p:nvPicPr>
          <p:cNvPr id="43" name="Google Shape;43;p4"/>
          <p:cNvPicPr preferRelativeResize="0"/>
          <p:nvPr/>
        </p:nvPicPr>
        <p:blipFill>
          <a:blip r:embed="rId7">
            <a:alphaModFix/>
          </a:blip>
          <a:stretch>
            <a:fillRect/>
          </a:stretch>
        </p:blipFill>
        <p:spPr>
          <a:xfrm>
            <a:off x="5449688" y="1624875"/>
            <a:ext cx="2921627" cy="117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9" name="Shape 109"/>
        <p:cNvGrpSpPr/>
        <p:nvPr/>
      </p:nvGrpSpPr>
      <p:grpSpPr>
        <a:xfrm>
          <a:off x="0" y="0"/>
          <a:ext cx="0" cy="0"/>
          <a:chOff x="0" y="0"/>
          <a:chExt cx="0" cy="0"/>
        </a:xfrm>
      </p:grpSpPr>
      <p:grpSp>
        <p:nvGrpSpPr>
          <p:cNvPr id="110" name="Google Shape;110;p13"/>
          <p:cNvGrpSpPr/>
          <p:nvPr/>
        </p:nvGrpSpPr>
        <p:grpSpPr>
          <a:xfrm>
            <a:off x="271700" y="48550"/>
            <a:ext cx="8176641" cy="5094951"/>
            <a:chOff x="271700" y="48550"/>
            <a:chExt cx="8176641" cy="5094951"/>
          </a:xfrm>
        </p:grpSpPr>
        <p:pic>
          <p:nvPicPr>
            <p:cNvPr id="111" name="Google Shape;111;p13"/>
            <p:cNvPicPr preferRelativeResize="0"/>
            <p:nvPr/>
          </p:nvPicPr>
          <p:blipFill>
            <a:blip r:embed="rId3">
              <a:alphaModFix/>
            </a:blip>
            <a:stretch>
              <a:fillRect/>
            </a:stretch>
          </p:blipFill>
          <p:spPr>
            <a:xfrm>
              <a:off x="681025" y="152402"/>
              <a:ext cx="7767316" cy="4991099"/>
            </a:xfrm>
            <a:prstGeom prst="rect">
              <a:avLst/>
            </a:prstGeom>
            <a:noFill/>
            <a:ln>
              <a:noFill/>
            </a:ln>
          </p:spPr>
        </p:pic>
        <p:sp>
          <p:nvSpPr>
            <p:cNvPr id="112" name="Google Shape;112;p13"/>
            <p:cNvSpPr/>
            <p:nvPr/>
          </p:nvSpPr>
          <p:spPr>
            <a:xfrm>
              <a:off x="271700" y="48550"/>
              <a:ext cx="685800" cy="685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4"/>
          <p:cNvSpPr txBox="1"/>
          <p:nvPr/>
        </p:nvSpPr>
        <p:spPr>
          <a:xfrm>
            <a:off x="4752600" y="1326995"/>
            <a:ext cx="4102200" cy="19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Helvetica Neue"/>
                <a:ea typeface="Helvetica Neue"/>
                <a:cs typeface="Helvetica Neue"/>
                <a:sym typeface="Helvetica Neue"/>
              </a:rPr>
              <a:t>Flows.</a:t>
            </a:r>
            <a:r>
              <a:rPr lang="en-US" sz="1800">
                <a:latin typeface="Helvetica Neue Light"/>
                <a:ea typeface="Helvetica Neue Light"/>
                <a:cs typeface="Helvetica Neue Light"/>
                <a:sym typeface="Helvetica Neue Light"/>
              </a:rPr>
              <a:t> An Origin-Destination matrix </a:t>
            </a:r>
            <a:r>
              <a:rPr i="1" lang="en-US" sz="1800">
                <a:latin typeface="Helvetica Neue Light"/>
                <a:ea typeface="Helvetica Neue Light"/>
                <a:cs typeface="Helvetica Neue Light"/>
                <a:sym typeface="Helvetica Neue Light"/>
              </a:rPr>
              <a:t>T</a:t>
            </a:r>
            <a:r>
              <a:rPr lang="en-US" sz="1800">
                <a:latin typeface="Helvetica Neue Light"/>
                <a:ea typeface="Helvetica Neue Light"/>
                <a:cs typeface="Helvetica Neue Light"/>
                <a:sym typeface="Helvetica Neue Light"/>
              </a:rPr>
              <a:t> is a </a:t>
            </a:r>
            <a:r>
              <a:rPr i="1" lang="en-US" sz="1800">
                <a:latin typeface="Helvetica Neue Light"/>
                <a:ea typeface="Helvetica Neue Light"/>
                <a:cs typeface="Helvetica Neue Light"/>
                <a:sym typeface="Helvetica Neue Light"/>
              </a:rPr>
              <a:t>n</a:t>
            </a:r>
            <a:r>
              <a:rPr lang="en-US" sz="1800">
                <a:latin typeface="Helvetica Neue Light"/>
                <a:ea typeface="Helvetica Neue Light"/>
                <a:cs typeface="Helvetica Neue Light"/>
                <a:sym typeface="Helvetica Neue Light"/>
              </a:rPr>
              <a:t>×</a:t>
            </a:r>
            <a:r>
              <a:rPr i="1" lang="en-US" sz="1800">
                <a:latin typeface="Helvetica Neue Light"/>
                <a:ea typeface="Helvetica Neue Light"/>
                <a:cs typeface="Helvetica Neue Light"/>
                <a:sym typeface="Helvetica Neue Light"/>
              </a:rPr>
              <a:t>m</a:t>
            </a:r>
            <a:r>
              <a:rPr lang="en-US" sz="1800">
                <a:latin typeface="Helvetica Neue Light"/>
                <a:ea typeface="Helvetica Neue Light"/>
                <a:cs typeface="Helvetica Neue Light"/>
                <a:sym typeface="Helvetica Neue Light"/>
              </a:rPr>
              <a:t> matrix where: </a:t>
            </a:r>
            <a:br>
              <a:rPr lang="en-US"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i="1" lang="en-US" sz="1800">
                <a:latin typeface="Helvetica Neue Light"/>
                <a:ea typeface="Helvetica Neue Light"/>
                <a:cs typeface="Helvetica Neue Light"/>
                <a:sym typeface="Helvetica Neue Light"/>
              </a:rPr>
              <a:t>n</a:t>
            </a:r>
            <a:r>
              <a:rPr lang="en-US" sz="1800">
                <a:latin typeface="Helvetica Neue Light"/>
                <a:ea typeface="Helvetica Neue Light"/>
                <a:cs typeface="Helvetica Neue Light"/>
                <a:sym typeface="Helvetica Neue Light"/>
              </a:rPr>
              <a:t> is the number of distinct “origin” locations</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i="1" lang="en-US" sz="1800">
                <a:latin typeface="Helvetica Neue Light"/>
                <a:ea typeface="Helvetica Neue Light"/>
                <a:cs typeface="Helvetica Neue Light"/>
                <a:sym typeface="Helvetica Neue Light"/>
              </a:rPr>
              <a:t>m</a:t>
            </a:r>
            <a:r>
              <a:rPr lang="en-US" sz="1800">
                <a:latin typeface="Helvetica Neue Light"/>
                <a:ea typeface="Helvetica Neue Light"/>
                <a:cs typeface="Helvetica Neue Light"/>
                <a:sym typeface="Helvetica Neue Light"/>
              </a:rPr>
              <a:t> is the number of distinct “destination” locations</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i="1" lang="en-US" sz="1800">
                <a:latin typeface="Helvetica Neue Light"/>
                <a:ea typeface="Helvetica Neue Light"/>
                <a:cs typeface="Helvetica Neue Light"/>
                <a:sym typeface="Helvetica Neue Light"/>
              </a:rPr>
              <a:t>T</a:t>
            </a:r>
            <a:r>
              <a:rPr baseline="-25000" i="1" lang="en-US" sz="1800">
                <a:latin typeface="Helvetica Neue Light"/>
                <a:ea typeface="Helvetica Neue Light"/>
                <a:cs typeface="Helvetica Neue Light"/>
                <a:sym typeface="Helvetica Neue Light"/>
              </a:rPr>
              <a:t>ij</a:t>
            </a:r>
            <a:r>
              <a:rPr lang="en-US" sz="1800">
                <a:latin typeface="Helvetica Neue Light"/>
                <a:ea typeface="Helvetica Neue Light"/>
                <a:cs typeface="Helvetica Neue Light"/>
                <a:sym typeface="Helvetica Neue Light"/>
              </a:rPr>
              <a:t> is the number of objects traveling from </a:t>
            </a:r>
            <a:r>
              <a:rPr i="1" lang="en-US" sz="18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to </a:t>
            </a:r>
            <a:r>
              <a:rPr i="1" lang="en-US" sz="1800">
                <a:latin typeface="Helvetica Neue Light"/>
                <a:ea typeface="Helvetica Neue Light"/>
                <a:cs typeface="Helvetica Neue Light"/>
                <a:sym typeface="Helvetica Neue Light"/>
              </a:rPr>
              <a:t>j</a:t>
            </a:r>
            <a:r>
              <a:rPr lang="en-U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118" name="Google Shape;118;p14"/>
          <p:cNvPicPr preferRelativeResize="0"/>
          <p:nvPr/>
        </p:nvPicPr>
        <p:blipFill rotWithShape="1">
          <a:blip r:embed="rId3">
            <a:alphaModFix/>
          </a:blip>
          <a:srcRect b="47212" l="70450" r="0" t="0"/>
          <a:stretch/>
        </p:blipFill>
        <p:spPr>
          <a:xfrm>
            <a:off x="452700" y="458725"/>
            <a:ext cx="3843325" cy="4038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15"/>
          <p:cNvPicPr preferRelativeResize="0"/>
          <p:nvPr/>
        </p:nvPicPr>
        <p:blipFill>
          <a:blip r:embed="rId3">
            <a:alphaModFix/>
          </a:blip>
          <a:stretch>
            <a:fillRect/>
          </a:stretch>
        </p:blipFill>
        <p:spPr>
          <a:xfrm>
            <a:off x="545750" y="1048803"/>
            <a:ext cx="3641550" cy="3000250"/>
          </a:xfrm>
          <a:prstGeom prst="rect">
            <a:avLst/>
          </a:prstGeom>
          <a:noFill/>
          <a:ln>
            <a:noFill/>
          </a:ln>
        </p:spPr>
      </p:pic>
      <p:pic>
        <p:nvPicPr>
          <p:cNvPr id="124" name="Google Shape;124;p15"/>
          <p:cNvPicPr preferRelativeResize="0"/>
          <p:nvPr/>
        </p:nvPicPr>
        <p:blipFill>
          <a:blip r:embed="rId4">
            <a:alphaModFix/>
          </a:blip>
          <a:stretch>
            <a:fillRect/>
          </a:stretch>
        </p:blipFill>
        <p:spPr>
          <a:xfrm>
            <a:off x="4754576" y="1778448"/>
            <a:ext cx="4237025" cy="1625918"/>
          </a:xfrm>
          <a:prstGeom prst="rect">
            <a:avLst/>
          </a:prstGeom>
          <a:noFill/>
          <a:ln>
            <a:noFill/>
          </a:ln>
        </p:spPr>
      </p:pic>
      <p:pic>
        <p:nvPicPr>
          <p:cNvPr id="125" name="Google Shape;125;p15"/>
          <p:cNvPicPr preferRelativeResize="0"/>
          <p:nvPr/>
        </p:nvPicPr>
        <p:blipFill>
          <a:blip r:embed="rId5">
            <a:alphaModFix/>
          </a:blip>
          <a:stretch>
            <a:fillRect/>
          </a:stretch>
        </p:blipFill>
        <p:spPr>
          <a:xfrm>
            <a:off x="-1" y="0"/>
            <a:ext cx="1786174" cy="71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pic>
        <p:nvPicPr>
          <p:cNvPr id="48" name="Google Shape;48;p5"/>
          <p:cNvPicPr preferRelativeResize="0"/>
          <p:nvPr/>
        </p:nvPicPr>
        <p:blipFill>
          <a:blip r:embed="rId3">
            <a:alphaModFix/>
          </a:blip>
          <a:stretch>
            <a:fillRect/>
          </a:stretch>
        </p:blipFill>
        <p:spPr>
          <a:xfrm>
            <a:off x="4957225" y="2774531"/>
            <a:ext cx="3547650" cy="2217281"/>
          </a:xfrm>
          <a:prstGeom prst="rect">
            <a:avLst/>
          </a:prstGeom>
          <a:noFill/>
          <a:ln>
            <a:noFill/>
          </a:ln>
        </p:spPr>
      </p:pic>
      <p:pic>
        <p:nvPicPr>
          <p:cNvPr descr="In response to 2013 China H7N9 outbreak, STEM team built an avian influenza model to estimate how the risk of disease diffusion might increase if human to human transmission were to occur in China. This video shows the possible disease propagation on the map of China seeded in Shanghai, China. The model includes air travel. By tuning the disease parameters, one can study sensitivity of spatial and temporal disease diffusion and therefore plan for corresponding epidemic response strategies." id="49" name="Google Shape;49;p5" title="Stochastic H7N9 Avian Influenza Simulation - if Human to Human transmission is possible">
            <a:hlinkClick r:id="rId4"/>
          </p:cNvPr>
          <p:cNvPicPr preferRelativeResize="0"/>
          <p:nvPr/>
        </p:nvPicPr>
        <p:blipFill>
          <a:blip r:embed="rId5">
            <a:alphaModFix/>
          </a:blip>
          <a:stretch>
            <a:fillRect/>
          </a:stretch>
        </p:blipFill>
        <p:spPr>
          <a:xfrm>
            <a:off x="495174" y="68774"/>
            <a:ext cx="3547650" cy="2660760"/>
          </a:xfrm>
          <a:prstGeom prst="rect">
            <a:avLst/>
          </a:prstGeom>
          <a:noFill/>
          <a:ln>
            <a:noFill/>
          </a:ln>
        </p:spPr>
      </p:pic>
      <p:pic>
        <p:nvPicPr>
          <p:cNvPr descr="Observe London through invisible car trajectories, everyday sensors of human mobility. This is the reality of the morphology of a city that awakens and begins its daily journey, observed through our lens.&#10;In this video there are over 295K trajectories pertaining to 25K private vehicles and 37.9M data points.&#10;&#10;La città di Londra osservata attraverso le traiettorie delle auto, sensori della mobilità umana. Una vera e propria lente di osservazione che ci restituisce la morfologia di una città che si risveglia e inizia il suo percorso quotidiano.&#10;A supporto di questo video ci sono oltre 295K traiettorie relative a 25K veicoli privati e 37.9 M data points&#10;&#10;&#10;---- Our Channels ----&#10;Website: http://www.octotelematics.com&#10;Facebook: https://www.facebook.com/octotelematics &#10;Facebook ITA: https://www.facebook.com/octotelemati...&#10;LinkedIn: https://www.linkedin.com/company/361584&#10;Twitter: https://twitter.com/OctoTelematics" id="50" name="Google Shape;50;p5" title="London floating car data">
            <a:hlinkClick r:id="rId6"/>
          </p:cNvPr>
          <p:cNvPicPr preferRelativeResize="0"/>
          <p:nvPr/>
        </p:nvPicPr>
        <p:blipFill>
          <a:blip r:embed="rId7">
            <a:alphaModFix/>
          </a:blip>
          <a:stretch>
            <a:fillRect/>
          </a:stretch>
        </p:blipFill>
        <p:spPr>
          <a:xfrm>
            <a:off x="4957225" y="68775"/>
            <a:ext cx="3547650" cy="2660750"/>
          </a:xfrm>
          <a:prstGeom prst="rect">
            <a:avLst/>
          </a:prstGeom>
          <a:noFill/>
          <a:ln>
            <a:noFill/>
          </a:ln>
        </p:spPr>
      </p:pic>
      <p:pic>
        <p:nvPicPr>
          <p:cNvPr descr="GeoLife GPS Trajectories for a whole year (2009) displayed over a 24 hour period using QGIS Time Manager and PostGIS. Based on approach of Anita Graser https://anitagraser.com/2015/05/08/tr....&#10;&#10;© OpenStreetMap contributors&#10;&#10;Literature&#10;[1] Yu Zheng, Lizhu Zhang, Xing Xie, Wei-Ying Ma. Mining interesting locations and travel sequences from GPS trajectories. In Proceedings of International conference on World Wild Web (WWW 2009), Madrid Spain. ACM Press: 791-800.&#10;[2] Yu Zheng, Quannan Li, Yukun Chen, Xing Xie, Wei-Ying Ma. Understanding Mobility Based on GPS Data. In Proceedings of ACM conference on Ubiquitous Computing (UbiComp 2008), Seoul, Korea. ACM Press: 312-321.&#10;[3] Yu Zheng, Xing Xie, Wei-Ying Ma, GeoLife: A Collaborative Social Networking Service among User, location and trajectory. Invited paper, in IEEE Data Engineering Bulletin. 33, 2, 2010, pp. 32-40." id="51" name="Google Shape;51;p5" title="A Year in Beijing: GeoLife GPS Trajectories">
            <a:hlinkClick r:id="rId8"/>
          </p:cNvPr>
          <p:cNvPicPr preferRelativeResize="0"/>
          <p:nvPr/>
        </p:nvPicPr>
        <p:blipFill>
          <a:blip r:embed="rId9">
            <a:alphaModFix/>
          </a:blip>
          <a:stretch>
            <a:fillRect/>
          </a:stretch>
        </p:blipFill>
        <p:spPr>
          <a:xfrm>
            <a:off x="790806" y="2774525"/>
            <a:ext cx="2956385" cy="221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6"/>
          <p:cNvSpPr txBox="1"/>
          <p:nvPr>
            <p:ph type="title"/>
          </p:nvPr>
        </p:nvSpPr>
        <p:spPr>
          <a:xfrm>
            <a:off x="457200" y="1486950"/>
            <a:ext cx="8229600" cy="21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US" sz="3000">
                <a:solidFill>
                  <a:srgbClr val="222222"/>
                </a:solidFill>
                <a:highlight>
                  <a:srgbClr val="FFFFFF"/>
                </a:highlight>
                <a:latin typeface="Helvetica Neue Light"/>
                <a:ea typeface="Helvetica Neue Light"/>
                <a:cs typeface="Helvetica Neue Light"/>
                <a:sym typeface="Helvetica Neue Light"/>
              </a:rPr>
              <a:t>Human mobility</a:t>
            </a:r>
            <a:r>
              <a:rPr lang="en-US" sz="3000">
                <a:solidFill>
                  <a:srgbClr val="222222"/>
                </a:solidFill>
                <a:highlight>
                  <a:srgbClr val="FFFFFF"/>
                </a:highlight>
                <a:latin typeface="Helvetica Neue Light"/>
                <a:ea typeface="Helvetica Neue Light"/>
                <a:cs typeface="Helvetica Neue Light"/>
                <a:sym typeface="Helvetica Neue Light"/>
              </a:rPr>
              <a:t> is the study that describes how humans move within a network or system. </a:t>
            </a:r>
            <a:endParaRPr sz="3000">
              <a:latin typeface="Helvetica Neue Light"/>
              <a:ea typeface="Helvetica Neue Light"/>
              <a:cs typeface="Helvetica Neue Light"/>
              <a:sym typeface="Helvetica Neue Light"/>
            </a:endParaRPr>
          </a:p>
        </p:txBody>
      </p:sp>
      <p:pic>
        <p:nvPicPr>
          <p:cNvPr id="58" name="Google Shape;58;p6"/>
          <p:cNvPicPr preferRelativeResize="0"/>
          <p:nvPr/>
        </p:nvPicPr>
        <p:blipFill>
          <a:blip r:embed="rId3">
            <a:alphaModFix/>
          </a:blip>
          <a:stretch>
            <a:fillRect/>
          </a:stretch>
        </p:blipFill>
        <p:spPr>
          <a:xfrm>
            <a:off x="7950200" y="2762250"/>
            <a:ext cx="889225" cy="889225"/>
          </a:xfrm>
          <a:prstGeom prst="rect">
            <a:avLst/>
          </a:prstGeom>
          <a:noFill/>
          <a:ln>
            <a:noFill/>
          </a:ln>
        </p:spPr>
      </p:pic>
      <p:pic>
        <p:nvPicPr>
          <p:cNvPr id="59" name="Google Shape;59;p6"/>
          <p:cNvPicPr preferRelativeResize="0"/>
          <p:nvPr/>
        </p:nvPicPr>
        <p:blipFill>
          <a:blip r:embed="rId3">
            <a:alphaModFix/>
          </a:blip>
          <a:stretch>
            <a:fillRect/>
          </a:stretch>
        </p:blipFill>
        <p:spPr>
          <a:xfrm rot="10800000">
            <a:off x="165100" y="1365250"/>
            <a:ext cx="889225" cy="88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7"/>
          <p:cNvSpPr txBox="1"/>
          <p:nvPr/>
        </p:nvSpPr>
        <p:spPr>
          <a:xfrm>
            <a:off x="304800" y="1283102"/>
            <a:ext cx="8686800" cy="2577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2800">
                <a:latin typeface="Helvetica Neue Light"/>
                <a:ea typeface="Helvetica Neue Light"/>
                <a:cs typeface="Helvetica Neue Light"/>
                <a:sym typeface="Helvetica Neue Light"/>
              </a:rPr>
              <a:t>Dealing with</a:t>
            </a:r>
            <a:r>
              <a:rPr lang="en-US" sz="2800">
                <a:latin typeface="Helvetica Neue Light"/>
                <a:ea typeface="Helvetica Neue Light"/>
                <a:cs typeface="Helvetica Neue Light"/>
                <a:sym typeface="Helvetica Neue Light"/>
              </a:rPr>
              <a:t> </a:t>
            </a:r>
            <a:r>
              <a:rPr b="1" lang="en-US" sz="2800">
                <a:latin typeface="Helvetica Neue"/>
                <a:ea typeface="Helvetica Neue"/>
                <a:cs typeface="Helvetica Neue"/>
                <a:sym typeface="Helvetica Neue"/>
              </a:rPr>
              <a:t>m</a:t>
            </a:r>
            <a:r>
              <a:rPr b="1" i="0" lang="en-US" sz="2800" u="none" cap="none" strike="noStrike">
                <a:solidFill>
                  <a:srgbClr val="000000"/>
                </a:solidFill>
                <a:latin typeface="Helvetica Neue"/>
                <a:ea typeface="Helvetica Neue"/>
                <a:cs typeface="Helvetica Neue"/>
                <a:sym typeface="Helvetica Neue"/>
              </a:rPr>
              <a:t>obility data</a:t>
            </a:r>
            <a:br>
              <a:rPr b="1" i="0" lang="en-US" sz="2800" u="none" cap="none" strike="noStrike">
                <a:solidFill>
                  <a:srgbClr val="000000"/>
                </a:solidFill>
                <a:latin typeface="Helvetica Neue"/>
                <a:ea typeface="Helvetica Neue"/>
                <a:cs typeface="Helvetica Neue"/>
                <a:sym typeface="Helvetica Neue"/>
              </a:rPr>
            </a:br>
            <a:r>
              <a:rPr i="0" lang="en-US" sz="2400" u="none" cap="none" strike="noStrike">
                <a:solidFill>
                  <a:srgbClr val="434343"/>
                </a:solidFill>
                <a:latin typeface="Helvetica Neue Light"/>
                <a:ea typeface="Helvetica Neue Light"/>
                <a:cs typeface="Helvetica Neue Light"/>
                <a:sym typeface="Helvetica Neue Light"/>
              </a:rPr>
              <a:t>loading</a:t>
            </a:r>
            <a:r>
              <a:rPr lang="en-US" sz="2400">
                <a:solidFill>
                  <a:srgbClr val="434343"/>
                </a:solidFill>
                <a:latin typeface="Helvetica Neue Light"/>
                <a:ea typeface="Helvetica Neue Light"/>
                <a:cs typeface="Helvetica Neue Light"/>
                <a:sym typeface="Helvetica Neue Light"/>
              </a:rPr>
              <a:t>, cleaning and preprocessing </a:t>
            </a:r>
            <a:endParaRPr i="0" sz="2400" u="none" cap="none" strike="noStrike">
              <a:solidFill>
                <a:srgbClr val="434343"/>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t/>
            </a:r>
            <a:endParaRPr sz="28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rPr b="1" lang="en-US" sz="2800">
                <a:latin typeface="Helvetica Neue"/>
                <a:ea typeface="Helvetica Neue"/>
                <a:cs typeface="Helvetica Neue"/>
                <a:sym typeface="Helvetica Neue"/>
              </a:rPr>
              <a:t>Measuring</a:t>
            </a:r>
            <a:r>
              <a:rPr lang="en-US" sz="2800">
                <a:latin typeface="Helvetica Neue Light"/>
                <a:ea typeface="Helvetica Neue Light"/>
                <a:cs typeface="Helvetica Neue Light"/>
                <a:sym typeface="Helvetica Neue Light"/>
              </a:rPr>
              <a:t> mobility quantities</a:t>
            </a:r>
            <a:br>
              <a:rPr lang="en-US" sz="2800">
                <a:latin typeface="Helvetica Neue Light"/>
                <a:ea typeface="Helvetica Neue Light"/>
                <a:cs typeface="Helvetica Neue Light"/>
                <a:sym typeface="Helvetica Neue Light"/>
              </a:rPr>
            </a:br>
            <a:r>
              <a:rPr lang="en-US" sz="2400">
                <a:solidFill>
                  <a:srgbClr val="434343"/>
                </a:solidFill>
                <a:latin typeface="Helvetica Neue Light"/>
                <a:ea typeface="Helvetica Neue Light"/>
                <a:cs typeface="Helvetica Neue Light"/>
                <a:sym typeface="Helvetica Neue Light"/>
              </a:rPr>
              <a:t>distances, predictability, mobility habits</a:t>
            </a:r>
            <a:endParaRPr b="0" i="0" sz="2400" u="none" cap="none" strike="noStrike">
              <a:solidFill>
                <a:srgbClr val="000000"/>
              </a:solidFill>
              <a:latin typeface="Avenir"/>
              <a:ea typeface="Avenir"/>
              <a:cs typeface="Avenir"/>
              <a:sym typeface="Avenir"/>
            </a:endParaRPr>
          </a:p>
        </p:txBody>
      </p:sp>
      <p:sp>
        <p:nvSpPr>
          <p:cNvPr id="65" name="Google Shape;65;p7"/>
          <p:cNvSpPr txBox="1"/>
          <p:nvPr/>
        </p:nvSpPr>
        <p:spPr>
          <a:xfrm>
            <a:off x="0" y="183075"/>
            <a:ext cx="9144000" cy="645600"/>
          </a:xfrm>
          <a:prstGeom prst="rect">
            <a:avLst/>
          </a:prstGeom>
          <a:no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3F3F3F"/>
              </a:buClr>
              <a:buFont typeface="Calibri"/>
              <a:buNone/>
            </a:pPr>
            <a:r>
              <a:rPr lang="en-US" sz="3600">
                <a:latin typeface="Helvetica Neue Light"/>
                <a:ea typeface="Helvetica Neue Light"/>
                <a:cs typeface="Helvetica Neue Light"/>
                <a:sym typeface="Helvetica Neue Light"/>
              </a:rPr>
              <a:t>What you will learn today</a:t>
            </a:r>
            <a:endParaRPr i="0" sz="3600" u="none" cap="none" strike="noStrike">
              <a:latin typeface="Helvetica Neue Light"/>
              <a:ea typeface="Helvetica Neue Light"/>
              <a:cs typeface="Helvetica Neue Light"/>
              <a:sym typeface="Helvetica Neue Light"/>
            </a:endParaRPr>
          </a:p>
        </p:txBody>
      </p:sp>
      <p:pic>
        <p:nvPicPr>
          <p:cNvPr id="66" name="Google Shape;66;p7"/>
          <p:cNvPicPr preferRelativeResize="0"/>
          <p:nvPr/>
        </p:nvPicPr>
        <p:blipFill>
          <a:blip r:embed="rId3">
            <a:alphaModFix/>
          </a:blip>
          <a:stretch>
            <a:fillRect/>
          </a:stretch>
        </p:blipFill>
        <p:spPr>
          <a:xfrm>
            <a:off x="3223774" y="3860400"/>
            <a:ext cx="2848851" cy="1144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8"/>
          <p:cNvSpPr txBox="1"/>
          <p:nvPr/>
        </p:nvSpPr>
        <p:spPr>
          <a:xfrm>
            <a:off x="457200" y="1129027"/>
            <a:ext cx="8229600" cy="3519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1600"/>
              </a:spcBef>
              <a:spcAft>
                <a:spcPts val="0"/>
              </a:spcAft>
              <a:buClr>
                <a:srgbClr val="000000"/>
              </a:buClr>
              <a:buSzPts val="2500"/>
              <a:buFont typeface="Helvetica Neue Light"/>
              <a:buChar char="•"/>
            </a:pPr>
            <a:r>
              <a:rPr lang="en-US" sz="3000">
                <a:latin typeface="Helvetica Neue Light"/>
                <a:ea typeface="Helvetica Neue Light"/>
                <a:cs typeface="Helvetica Neue Light"/>
                <a:sym typeface="Helvetica Neue Light"/>
              </a:rPr>
              <a:t>Car Crash prediction</a:t>
            </a:r>
            <a:br>
              <a:rPr lang="en-US" sz="2500">
                <a:latin typeface="Helvetica Neue Light"/>
                <a:ea typeface="Helvetica Neue Light"/>
                <a:cs typeface="Helvetica Neue Light"/>
                <a:sym typeface="Helvetica Neue Light"/>
              </a:rPr>
            </a:br>
            <a:r>
              <a:rPr lang="en-US" sz="2500">
                <a:latin typeface="Helvetica Neue Light"/>
                <a:ea typeface="Helvetica Neue Light"/>
                <a:cs typeface="Helvetica Neue Light"/>
                <a:sym typeface="Helvetica Neue Light"/>
              </a:rPr>
              <a:t>how to exploit human mobility analysis to forecast whether a vehicle will crash</a:t>
            </a:r>
            <a:endParaRPr sz="2500">
              <a:latin typeface="Helvetica Neue Light"/>
              <a:ea typeface="Helvetica Neue Light"/>
              <a:cs typeface="Helvetica Neue Light"/>
              <a:sym typeface="Helvetica Neue Light"/>
            </a:endParaRPr>
          </a:p>
          <a:p>
            <a:pPr indent="0" lvl="0" marL="342900" marR="0" rtl="0" algn="l">
              <a:lnSpc>
                <a:spcPct val="100000"/>
              </a:lnSpc>
              <a:spcBef>
                <a:spcPts val="1600"/>
              </a:spcBef>
              <a:spcAft>
                <a:spcPts val="0"/>
              </a:spcAft>
              <a:buNone/>
            </a:pPr>
            <a:r>
              <a:t/>
            </a:r>
            <a:endParaRPr sz="1800">
              <a:latin typeface="Helvetica Neue Light"/>
              <a:ea typeface="Helvetica Neue Light"/>
              <a:cs typeface="Helvetica Neue Light"/>
              <a:sym typeface="Helvetica Neue Light"/>
            </a:endParaRPr>
          </a:p>
          <a:p>
            <a:pPr indent="-342900" lvl="0" marL="342900" marR="0" rtl="0" algn="l">
              <a:lnSpc>
                <a:spcPct val="100000"/>
              </a:lnSpc>
              <a:spcBef>
                <a:spcPts val="1600"/>
              </a:spcBef>
              <a:spcAft>
                <a:spcPts val="0"/>
              </a:spcAft>
              <a:buClr>
                <a:srgbClr val="434343"/>
              </a:buClr>
              <a:buSzPts val="2500"/>
              <a:buFont typeface="Helvetica Neue Light"/>
              <a:buChar char="•"/>
            </a:pPr>
            <a:r>
              <a:rPr lang="en-US" sz="3000">
                <a:latin typeface="Helvetica Neue Light"/>
                <a:ea typeface="Helvetica Neue Light"/>
                <a:cs typeface="Helvetica Neue Light"/>
                <a:sym typeface="Helvetica Neue Light"/>
              </a:rPr>
              <a:t>Migration Flow prediction</a:t>
            </a:r>
            <a:br>
              <a:rPr lang="en-US" sz="2500">
                <a:solidFill>
                  <a:srgbClr val="434343"/>
                </a:solidFill>
                <a:latin typeface="Helvetica Neue Light"/>
                <a:ea typeface="Helvetica Neue Light"/>
                <a:cs typeface="Helvetica Neue Light"/>
                <a:sym typeface="Helvetica Neue Light"/>
              </a:rPr>
            </a:br>
            <a:r>
              <a:rPr lang="en-US" sz="2500">
                <a:solidFill>
                  <a:srgbClr val="434343"/>
                </a:solidFill>
                <a:latin typeface="Helvetica Neue Light"/>
                <a:ea typeface="Helvetica Neue Light"/>
                <a:cs typeface="Helvetica Neue Light"/>
                <a:sym typeface="Helvetica Neue Light"/>
              </a:rPr>
              <a:t>how to predict the flows of people between locations on a city/region/country</a:t>
            </a:r>
            <a:endParaRPr sz="2500">
              <a:solidFill>
                <a:srgbClr val="434343"/>
              </a:solidFill>
              <a:latin typeface="Helvetica Neue Light"/>
              <a:ea typeface="Helvetica Neue Light"/>
              <a:cs typeface="Helvetica Neue Light"/>
              <a:sym typeface="Helvetica Neue Light"/>
            </a:endParaRPr>
          </a:p>
          <a:p>
            <a:pPr indent="0" lvl="0" marL="0" marR="0" rtl="0" algn="l">
              <a:lnSpc>
                <a:spcPct val="100000"/>
              </a:lnSpc>
              <a:spcBef>
                <a:spcPts val="1600"/>
              </a:spcBef>
              <a:spcAft>
                <a:spcPts val="0"/>
              </a:spcAft>
              <a:buNone/>
            </a:pPr>
            <a:r>
              <a:t/>
            </a:r>
            <a:endParaRPr sz="2500">
              <a:latin typeface="Helvetica Neue Light"/>
              <a:ea typeface="Helvetica Neue Light"/>
              <a:cs typeface="Helvetica Neue Light"/>
              <a:sym typeface="Helvetica Neue Light"/>
            </a:endParaRPr>
          </a:p>
        </p:txBody>
      </p:sp>
      <p:sp>
        <p:nvSpPr>
          <p:cNvPr id="72" name="Google Shape;72;p8"/>
          <p:cNvSpPr txBox="1"/>
          <p:nvPr/>
        </p:nvSpPr>
        <p:spPr>
          <a:xfrm>
            <a:off x="457200" y="221167"/>
            <a:ext cx="8229600" cy="645600"/>
          </a:xfrm>
          <a:prstGeom prst="rect">
            <a:avLst/>
          </a:prstGeom>
          <a:noFill/>
          <a:ln>
            <a:noFill/>
          </a:ln>
        </p:spPr>
        <p:txBody>
          <a:bodyPr anchorCtr="0" anchor="ctr" bIns="60925" lIns="0" spcFirstLastPara="1" rIns="0" wrap="square" tIns="60925">
            <a:noAutofit/>
          </a:bodyPr>
          <a:lstStyle/>
          <a:p>
            <a:pPr indent="0" lvl="0" marL="0" marR="0" rtl="0" algn="l">
              <a:lnSpc>
                <a:spcPct val="100000"/>
              </a:lnSpc>
              <a:spcBef>
                <a:spcPts val="0"/>
              </a:spcBef>
              <a:spcAft>
                <a:spcPts val="0"/>
              </a:spcAft>
              <a:buClr>
                <a:srgbClr val="3F3F3F"/>
              </a:buClr>
              <a:buFont typeface="Calibri"/>
              <a:buNone/>
            </a:pPr>
            <a:r>
              <a:rPr lang="en-US" sz="3400">
                <a:latin typeface="Helvetica Neue Light"/>
                <a:ea typeface="Helvetica Neue Light"/>
                <a:cs typeface="Helvetica Neue Light"/>
                <a:sym typeface="Helvetica Neue Light"/>
              </a:rPr>
              <a:t>Two Applications </a:t>
            </a:r>
            <a:endParaRPr i="0" sz="3400" u="none" cap="none" strike="noStrike">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9"/>
          <p:cNvSpPr txBox="1"/>
          <p:nvPr/>
        </p:nvSpPr>
        <p:spPr>
          <a:xfrm>
            <a:off x="468475" y="1003723"/>
            <a:ext cx="8229600" cy="1354800"/>
          </a:xfrm>
          <a:prstGeom prst="rect">
            <a:avLst/>
          </a:prstGeom>
          <a:no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3F3F3F"/>
              </a:buClr>
              <a:buFont typeface="Calibri"/>
              <a:buNone/>
            </a:pPr>
            <a:r>
              <a:rPr lang="en-US" sz="6000">
                <a:latin typeface="Helvetica Neue Light"/>
                <a:ea typeface="Helvetica Neue Light"/>
                <a:cs typeface="Helvetica Neue Light"/>
                <a:sym typeface="Helvetica Neue Light"/>
              </a:rPr>
              <a:t>Representing </a:t>
            </a:r>
            <a:br>
              <a:rPr lang="en-US" sz="6000">
                <a:latin typeface="Helvetica Neue Light"/>
                <a:ea typeface="Helvetica Neue Light"/>
                <a:cs typeface="Helvetica Neue Light"/>
                <a:sym typeface="Helvetica Neue Light"/>
              </a:rPr>
            </a:br>
            <a:r>
              <a:rPr lang="en-US" sz="6000">
                <a:latin typeface="Helvetica Neue Light"/>
                <a:ea typeface="Helvetica Neue Light"/>
                <a:cs typeface="Helvetica Neue Light"/>
                <a:sym typeface="Helvetica Neue Light"/>
              </a:rPr>
              <a:t>mobility data</a:t>
            </a:r>
            <a:endParaRPr sz="6000">
              <a:latin typeface="Helvetica Neue Light"/>
              <a:ea typeface="Helvetica Neue Light"/>
              <a:cs typeface="Helvetica Neue Light"/>
              <a:sym typeface="Helvetica Neue Light"/>
            </a:endParaRPr>
          </a:p>
        </p:txBody>
      </p:sp>
      <p:grpSp>
        <p:nvGrpSpPr>
          <p:cNvPr id="78" name="Google Shape;78;p9"/>
          <p:cNvGrpSpPr/>
          <p:nvPr/>
        </p:nvGrpSpPr>
        <p:grpSpPr>
          <a:xfrm>
            <a:off x="93" y="2803707"/>
            <a:ext cx="4976222" cy="2338765"/>
            <a:chOff x="4094164" y="3545826"/>
            <a:chExt cx="4000500" cy="3308949"/>
          </a:xfrm>
        </p:grpSpPr>
        <p:sp>
          <p:nvSpPr>
            <p:cNvPr id="79" name="Google Shape;79;p9"/>
            <p:cNvSpPr/>
            <p:nvPr/>
          </p:nvSpPr>
          <p:spPr>
            <a:xfrm>
              <a:off x="4094164" y="3545826"/>
              <a:ext cx="4000500" cy="3304200"/>
            </a:xfrm>
            <a:custGeom>
              <a:rect b="b" l="l" r="r" t="t"/>
              <a:pathLst>
                <a:path extrusionOk="0" h="120000" w="120000">
                  <a:moveTo>
                    <a:pt x="4295" y="117264"/>
                  </a:moveTo>
                  <a:cubicBezTo>
                    <a:pt x="3047" y="117948"/>
                    <a:pt x="1571" y="118908"/>
                    <a:pt x="0" y="120000"/>
                  </a:cubicBezTo>
                  <a:lnTo>
                    <a:pt x="116088" y="120000"/>
                  </a:lnTo>
                  <a:cubicBezTo>
                    <a:pt x="117996" y="117000"/>
                    <a:pt x="119136" y="113304"/>
                    <a:pt x="119700" y="109608"/>
                  </a:cubicBezTo>
                  <a:cubicBezTo>
                    <a:pt x="122291" y="92124"/>
                    <a:pt x="107845" y="77628"/>
                    <a:pt x="96794" y="70380"/>
                  </a:cubicBezTo>
                  <a:cubicBezTo>
                    <a:pt x="85059" y="62724"/>
                    <a:pt x="72304" y="58224"/>
                    <a:pt x="59682" y="53844"/>
                  </a:cubicBezTo>
                  <a:cubicBezTo>
                    <a:pt x="55050" y="52200"/>
                    <a:pt x="50010" y="51096"/>
                    <a:pt x="45691" y="48240"/>
                  </a:cubicBezTo>
                  <a:cubicBezTo>
                    <a:pt x="31724" y="39012"/>
                    <a:pt x="68561" y="30600"/>
                    <a:pt x="62825" y="11196"/>
                  </a:cubicBezTo>
                  <a:cubicBezTo>
                    <a:pt x="60329" y="2736"/>
                    <a:pt x="25761" y="-504"/>
                    <a:pt x="23733" y="48"/>
                  </a:cubicBezTo>
                  <a:cubicBezTo>
                    <a:pt x="26781" y="456"/>
                    <a:pt x="42583" y="4920"/>
                    <a:pt x="48055" y="7236"/>
                  </a:cubicBezTo>
                  <a:cubicBezTo>
                    <a:pt x="53538" y="9552"/>
                    <a:pt x="55050" y="10920"/>
                    <a:pt x="56634" y="13932"/>
                  </a:cubicBezTo>
                  <a:cubicBezTo>
                    <a:pt x="58998" y="18576"/>
                    <a:pt x="54606" y="20904"/>
                    <a:pt x="51318" y="22536"/>
                  </a:cubicBezTo>
                  <a:cubicBezTo>
                    <a:pt x="40159" y="28008"/>
                    <a:pt x="28197" y="30468"/>
                    <a:pt x="17146" y="36072"/>
                  </a:cubicBezTo>
                  <a:cubicBezTo>
                    <a:pt x="6887" y="41256"/>
                    <a:pt x="12298" y="52476"/>
                    <a:pt x="18958" y="58908"/>
                  </a:cubicBezTo>
                  <a:cubicBezTo>
                    <a:pt x="30008" y="69564"/>
                    <a:pt x="34292" y="85008"/>
                    <a:pt x="24705" y="99084"/>
                  </a:cubicBezTo>
                  <a:cubicBezTo>
                    <a:pt x="19174" y="107160"/>
                    <a:pt x="11962" y="112752"/>
                    <a:pt x="4295" y="11726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Arial"/>
                <a:ea typeface="Arial"/>
                <a:cs typeface="Arial"/>
                <a:sym typeface="Arial"/>
              </a:endParaRPr>
            </a:p>
          </p:txBody>
        </p:sp>
        <p:sp>
          <p:nvSpPr>
            <p:cNvPr id="80" name="Google Shape;80;p9"/>
            <p:cNvSpPr/>
            <p:nvPr/>
          </p:nvSpPr>
          <p:spPr>
            <a:xfrm>
              <a:off x="4729162" y="3914775"/>
              <a:ext cx="2301900" cy="2940000"/>
            </a:xfrm>
            <a:custGeom>
              <a:rect b="b" l="l" r="r" t="t"/>
              <a:pathLst>
                <a:path extrusionOk="0" h="120000" w="120000">
                  <a:moveTo>
                    <a:pt x="28235" y="51165"/>
                  </a:moveTo>
                  <a:cubicBezTo>
                    <a:pt x="32156" y="53008"/>
                    <a:pt x="36078" y="54699"/>
                    <a:pt x="40392" y="56235"/>
                  </a:cubicBezTo>
                  <a:cubicBezTo>
                    <a:pt x="50000" y="59308"/>
                    <a:pt x="59803" y="62381"/>
                    <a:pt x="68627" y="66683"/>
                  </a:cubicBezTo>
                  <a:cubicBezTo>
                    <a:pt x="81764" y="72676"/>
                    <a:pt x="95882" y="83124"/>
                    <a:pt x="90588" y="96491"/>
                  </a:cubicBezTo>
                  <a:cubicBezTo>
                    <a:pt x="86666" y="106478"/>
                    <a:pt x="74509" y="114468"/>
                    <a:pt x="63725" y="120000"/>
                  </a:cubicBezTo>
                  <a:cubicBezTo>
                    <a:pt x="81960" y="120000"/>
                    <a:pt x="81960" y="120000"/>
                    <a:pt x="81960" y="120000"/>
                  </a:cubicBezTo>
                  <a:cubicBezTo>
                    <a:pt x="88235" y="116005"/>
                    <a:pt x="93921" y="111549"/>
                    <a:pt x="97843" y="105710"/>
                  </a:cubicBezTo>
                  <a:cubicBezTo>
                    <a:pt x="120000" y="72829"/>
                    <a:pt x="57647" y="60691"/>
                    <a:pt x="32549" y="50550"/>
                  </a:cubicBezTo>
                  <a:cubicBezTo>
                    <a:pt x="24117" y="47170"/>
                    <a:pt x="0" y="36107"/>
                    <a:pt x="18039" y="29193"/>
                  </a:cubicBezTo>
                  <a:cubicBezTo>
                    <a:pt x="25686" y="26274"/>
                    <a:pt x="33921" y="24276"/>
                    <a:pt x="41764" y="21818"/>
                  </a:cubicBezTo>
                  <a:cubicBezTo>
                    <a:pt x="51372" y="18591"/>
                    <a:pt x="64705" y="15364"/>
                    <a:pt x="71372" y="8604"/>
                  </a:cubicBezTo>
                  <a:cubicBezTo>
                    <a:pt x="74117" y="5685"/>
                    <a:pt x="75098" y="2304"/>
                    <a:pt x="71176" y="0"/>
                  </a:cubicBezTo>
                  <a:cubicBezTo>
                    <a:pt x="71764" y="307"/>
                    <a:pt x="72156" y="614"/>
                    <a:pt x="72549" y="1075"/>
                  </a:cubicBezTo>
                  <a:cubicBezTo>
                    <a:pt x="77843" y="6606"/>
                    <a:pt x="62745" y="13521"/>
                    <a:pt x="58039" y="15364"/>
                  </a:cubicBezTo>
                  <a:cubicBezTo>
                    <a:pt x="54313" y="17055"/>
                    <a:pt x="50196" y="18284"/>
                    <a:pt x="46274" y="19513"/>
                  </a:cubicBezTo>
                  <a:cubicBezTo>
                    <a:pt x="38823" y="21664"/>
                    <a:pt x="31372" y="23661"/>
                    <a:pt x="24117" y="25966"/>
                  </a:cubicBezTo>
                  <a:cubicBezTo>
                    <a:pt x="20000" y="27195"/>
                    <a:pt x="15686" y="28271"/>
                    <a:pt x="12352" y="30422"/>
                  </a:cubicBezTo>
                  <a:cubicBezTo>
                    <a:pt x="7450" y="33802"/>
                    <a:pt x="9215" y="39487"/>
                    <a:pt x="13137" y="42714"/>
                  </a:cubicBezTo>
                  <a:cubicBezTo>
                    <a:pt x="17450" y="46094"/>
                    <a:pt x="22941" y="48706"/>
                    <a:pt x="28235" y="51165"/>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Arial"/>
                <a:ea typeface="Arial"/>
                <a:cs typeface="Arial"/>
                <a:sym typeface="Arial"/>
              </a:endParaRPr>
            </a:p>
          </p:txBody>
        </p:sp>
        <p:sp>
          <p:nvSpPr>
            <p:cNvPr id="81" name="Google Shape;81;p9"/>
            <p:cNvSpPr/>
            <p:nvPr/>
          </p:nvSpPr>
          <p:spPr>
            <a:xfrm>
              <a:off x="4278312" y="4343400"/>
              <a:ext cx="1154100" cy="2503500"/>
            </a:xfrm>
            <a:custGeom>
              <a:rect b="b" l="l" r="r" t="t"/>
              <a:pathLst>
                <a:path extrusionOk="0" h="120000" w="120000">
                  <a:moveTo>
                    <a:pt x="89120" y="75428"/>
                  </a:moveTo>
                  <a:cubicBezTo>
                    <a:pt x="88729" y="77413"/>
                    <a:pt x="87557" y="79398"/>
                    <a:pt x="85993" y="81383"/>
                  </a:cubicBezTo>
                  <a:cubicBezTo>
                    <a:pt x="84820" y="83187"/>
                    <a:pt x="83257" y="84992"/>
                    <a:pt x="81302" y="86796"/>
                  </a:cubicBezTo>
                  <a:cubicBezTo>
                    <a:pt x="75439" y="92390"/>
                    <a:pt x="65667" y="97984"/>
                    <a:pt x="55504" y="101954"/>
                  </a:cubicBezTo>
                  <a:cubicBezTo>
                    <a:pt x="49641" y="104120"/>
                    <a:pt x="43778" y="106105"/>
                    <a:pt x="37915" y="108090"/>
                  </a:cubicBezTo>
                  <a:cubicBezTo>
                    <a:pt x="30488" y="110436"/>
                    <a:pt x="23061" y="112781"/>
                    <a:pt x="15635" y="115127"/>
                  </a:cubicBezTo>
                  <a:cubicBezTo>
                    <a:pt x="10553" y="116751"/>
                    <a:pt x="5081" y="118375"/>
                    <a:pt x="0" y="120000"/>
                  </a:cubicBezTo>
                  <a:cubicBezTo>
                    <a:pt x="12508" y="120000"/>
                    <a:pt x="12508" y="120000"/>
                    <a:pt x="12508" y="120000"/>
                  </a:cubicBezTo>
                  <a:cubicBezTo>
                    <a:pt x="16416" y="118917"/>
                    <a:pt x="20325" y="117654"/>
                    <a:pt x="24234" y="116390"/>
                  </a:cubicBezTo>
                  <a:cubicBezTo>
                    <a:pt x="35179" y="112962"/>
                    <a:pt x="45732" y="109172"/>
                    <a:pt x="55895" y="105022"/>
                  </a:cubicBezTo>
                  <a:cubicBezTo>
                    <a:pt x="71921" y="98526"/>
                    <a:pt x="83648" y="91308"/>
                    <a:pt x="90293" y="81924"/>
                  </a:cubicBezTo>
                  <a:cubicBezTo>
                    <a:pt x="91856" y="79939"/>
                    <a:pt x="92638" y="77954"/>
                    <a:pt x="93420" y="75789"/>
                  </a:cubicBezTo>
                  <a:cubicBezTo>
                    <a:pt x="94201" y="73804"/>
                    <a:pt x="94592" y="71819"/>
                    <a:pt x="94592" y="69654"/>
                  </a:cubicBezTo>
                  <a:cubicBezTo>
                    <a:pt x="94983" y="67669"/>
                    <a:pt x="94592" y="65684"/>
                    <a:pt x="94201" y="63518"/>
                  </a:cubicBezTo>
                  <a:cubicBezTo>
                    <a:pt x="93420" y="61533"/>
                    <a:pt x="92638" y="59548"/>
                    <a:pt x="91074" y="57744"/>
                  </a:cubicBezTo>
                  <a:cubicBezTo>
                    <a:pt x="90684" y="56842"/>
                    <a:pt x="89511" y="55939"/>
                    <a:pt x="88729" y="54857"/>
                  </a:cubicBezTo>
                  <a:cubicBezTo>
                    <a:pt x="87947" y="54135"/>
                    <a:pt x="87166" y="53052"/>
                    <a:pt x="85993" y="52330"/>
                  </a:cubicBezTo>
                  <a:cubicBezTo>
                    <a:pt x="84820" y="51428"/>
                    <a:pt x="83648" y="50706"/>
                    <a:pt x="82084" y="49804"/>
                  </a:cubicBezTo>
                  <a:cubicBezTo>
                    <a:pt x="80912" y="49082"/>
                    <a:pt x="79739" y="48360"/>
                    <a:pt x="78175" y="47639"/>
                  </a:cubicBezTo>
                  <a:cubicBezTo>
                    <a:pt x="73094" y="44751"/>
                    <a:pt x="67231" y="42225"/>
                    <a:pt x="61758" y="39879"/>
                  </a:cubicBezTo>
                  <a:cubicBezTo>
                    <a:pt x="59022" y="38616"/>
                    <a:pt x="56286" y="37353"/>
                    <a:pt x="53550" y="36090"/>
                  </a:cubicBezTo>
                  <a:cubicBezTo>
                    <a:pt x="51986" y="35548"/>
                    <a:pt x="50814" y="35007"/>
                    <a:pt x="49641" y="34285"/>
                  </a:cubicBezTo>
                  <a:cubicBezTo>
                    <a:pt x="48078" y="33744"/>
                    <a:pt x="46905" y="33203"/>
                    <a:pt x="45732" y="32481"/>
                  </a:cubicBezTo>
                  <a:cubicBezTo>
                    <a:pt x="44560" y="31939"/>
                    <a:pt x="43387" y="31218"/>
                    <a:pt x="42214" y="30676"/>
                  </a:cubicBezTo>
                  <a:cubicBezTo>
                    <a:pt x="41042" y="29954"/>
                    <a:pt x="39869" y="29413"/>
                    <a:pt x="39087" y="28691"/>
                  </a:cubicBezTo>
                  <a:cubicBezTo>
                    <a:pt x="37915" y="28150"/>
                    <a:pt x="36742" y="27428"/>
                    <a:pt x="35960" y="26706"/>
                  </a:cubicBezTo>
                  <a:cubicBezTo>
                    <a:pt x="35179" y="26165"/>
                    <a:pt x="34397" y="25443"/>
                    <a:pt x="33615" y="24721"/>
                  </a:cubicBezTo>
                  <a:cubicBezTo>
                    <a:pt x="32442" y="23278"/>
                    <a:pt x="32052" y="21834"/>
                    <a:pt x="32052" y="20390"/>
                  </a:cubicBezTo>
                  <a:cubicBezTo>
                    <a:pt x="32442" y="19127"/>
                    <a:pt x="33615" y="17684"/>
                    <a:pt x="35179" y="16601"/>
                  </a:cubicBezTo>
                  <a:cubicBezTo>
                    <a:pt x="35570" y="16240"/>
                    <a:pt x="35960" y="16060"/>
                    <a:pt x="36351" y="15879"/>
                  </a:cubicBezTo>
                  <a:cubicBezTo>
                    <a:pt x="37133" y="15518"/>
                    <a:pt x="37524" y="15338"/>
                    <a:pt x="37915" y="15157"/>
                  </a:cubicBezTo>
                  <a:cubicBezTo>
                    <a:pt x="39087" y="14616"/>
                    <a:pt x="40260" y="14255"/>
                    <a:pt x="41433" y="13714"/>
                  </a:cubicBezTo>
                  <a:cubicBezTo>
                    <a:pt x="42605" y="13533"/>
                    <a:pt x="42605" y="13533"/>
                    <a:pt x="42605" y="13533"/>
                  </a:cubicBezTo>
                  <a:cubicBezTo>
                    <a:pt x="43387" y="13172"/>
                    <a:pt x="43387" y="13172"/>
                    <a:pt x="43387" y="13172"/>
                  </a:cubicBezTo>
                  <a:cubicBezTo>
                    <a:pt x="44169" y="12992"/>
                    <a:pt x="44560" y="12812"/>
                    <a:pt x="45342" y="12631"/>
                  </a:cubicBezTo>
                  <a:cubicBezTo>
                    <a:pt x="46514" y="12270"/>
                    <a:pt x="47687" y="11909"/>
                    <a:pt x="48859" y="11548"/>
                  </a:cubicBezTo>
                  <a:cubicBezTo>
                    <a:pt x="59022" y="9203"/>
                    <a:pt x="69576" y="7759"/>
                    <a:pt x="78175" y="6315"/>
                  </a:cubicBezTo>
                  <a:cubicBezTo>
                    <a:pt x="86775" y="5052"/>
                    <a:pt x="94592" y="3789"/>
                    <a:pt x="100846" y="2887"/>
                  </a:cubicBezTo>
                  <a:cubicBezTo>
                    <a:pt x="112964" y="1082"/>
                    <a:pt x="119999" y="0"/>
                    <a:pt x="119999" y="0"/>
                  </a:cubicBezTo>
                  <a:cubicBezTo>
                    <a:pt x="119999" y="0"/>
                    <a:pt x="112964" y="902"/>
                    <a:pt x="100456" y="2526"/>
                  </a:cubicBezTo>
                  <a:cubicBezTo>
                    <a:pt x="94201" y="3428"/>
                    <a:pt x="86384" y="4511"/>
                    <a:pt x="77785" y="5774"/>
                  </a:cubicBezTo>
                  <a:cubicBezTo>
                    <a:pt x="68794" y="7037"/>
                    <a:pt x="58631" y="8300"/>
                    <a:pt x="48078" y="10827"/>
                  </a:cubicBezTo>
                  <a:cubicBezTo>
                    <a:pt x="46514" y="11007"/>
                    <a:pt x="45342" y="11368"/>
                    <a:pt x="44169" y="11729"/>
                  </a:cubicBezTo>
                  <a:cubicBezTo>
                    <a:pt x="43387" y="11909"/>
                    <a:pt x="42605" y="12090"/>
                    <a:pt x="42214" y="12270"/>
                  </a:cubicBezTo>
                  <a:cubicBezTo>
                    <a:pt x="41042" y="12631"/>
                    <a:pt x="41042" y="12631"/>
                    <a:pt x="41042" y="12631"/>
                  </a:cubicBezTo>
                  <a:cubicBezTo>
                    <a:pt x="40260" y="12812"/>
                    <a:pt x="40260" y="12812"/>
                    <a:pt x="40260" y="12812"/>
                  </a:cubicBezTo>
                  <a:cubicBezTo>
                    <a:pt x="39087" y="13353"/>
                    <a:pt x="37524" y="13714"/>
                    <a:pt x="36351" y="14255"/>
                  </a:cubicBezTo>
                  <a:cubicBezTo>
                    <a:pt x="35960" y="14436"/>
                    <a:pt x="35179" y="14796"/>
                    <a:pt x="34788" y="14977"/>
                  </a:cubicBezTo>
                  <a:cubicBezTo>
                    <a:pt x="34006" y="15338"/>
                    <a:pt x="33615" y="15518"/>
                    <a:pt x="32833" y="15879"/>
                  </a:cubicBezTo>
                  <a:cubicBezTo>
                    <a:pt x="30879" y="17142"/>
                    <a:pt x="29706" y="18766"/>
                    <a:pt x="29315" y="20390"/>
                  </a:cubicBezTo>
                  <a:cubicBezTo>
                    <a:pt x="28925" y="22015"/>
                    <a:pt x="29706" y="23639"/>
                    <a:pt x="30879" y="25263"/>
                  </a:cubicBezTo>
                  <a:cubicBezTo>
                    <a:pt x="31661" y="25984"/>
                    <a:pt x="32442" y="26706"/>
                    <a:pt x="33224" y="27428"/>
                  </a:cubicBezTo>
                  <a:cubicBezTo>
                    <a:pt x="34397" y="28330"/>
                    <a:pt x="35570" y="28872"/>
                    <a:pt x="36351" y="29593"/>
                  </a:cubicBezTo>
                  <a:cubicBezTo>
                    <a:pt x="37524" y="30135"/>
                    <a:pt x="38697" y="30857"/>
                    <a:pt x="39869" y="31578"/>
                  </a:cubicBezTo>
                  <a:cubicBezTo>
                    <a:pt x="41042" y="32300"/>
                    <a:pt x="42214" y="32842"/>
                    <a:pt x="43387" y="33563"/>
                  </a:cubicBezTo>
                  <a:cubicBezTo>
                    <a:pt x="44560" y="34105"/>
                    <a:pt x="45732" y="34827"/>
                    <a:pt x="46905" y="35368"/>
                  </a:cubicBezTo>
                  <a:cubicBezTo>
                    <a:pt x="48469" y="36090"/>
                    <a:pt x="49641" y="36631"/>
                    <a:pt x="50814" y="37353"/>
                  </a:cubicBezTo>
                  <a:cubicBezTo>
                    <a:pt x="53550" y="38436"/>
                    <a:pt x="56286" y="39699"/>
                    <a:pt x="59022" y="40962"/>
                  </a:cubicBezTo>
                  <a:cubicBezTo>
                    <a:pt x="64495" y="43488"/>
                    <a:pt x="70358" y="46015"/>
                    <a:pt x="75439" y="48902"/>
                  </a:cubicBezTo>
                  <a:cubicBezTo>
                    <a:pt x="76612" y="49624"/>
                    <a:pt x="77785" y="50165"/>
                    <a:pt x="78957" y="50887"/>
                  </a:cubicBezTo>
                  <a:cubicBezTo>
                    <a:pt x="80130" y="51789"/>
                    <a:pt x="81302" y="52511"/>
                    <a:pt x="82475" y="53233"/>
                  </a:cubicBezTo>
                  <a:cubicBezTo>
                    <a:pt x="83257" y="53954"/>
                    <a:pt x="84039" y="54857"/>
                    <a:pt x="85211" y="55759"/>
                  </a:cubicBezTo>
                  <a:cubicBezTo>
                    <a:pt x="85993" y="56481"/>
                    <a:pt x="86775" y="57383"/>
                    <a:pt x="87166" y="58285"/>
                  </a:cubicBezTo>
                  <a:cubicBezTo>
                    <a:pt x="88338" y="60090"/>
                    <a:pt x="89511" y="61894"/>
                    <a:pt x="89902" y="63879"/>
                  </a:cubicBezTo>
                  <a:cubicBezTo>
                    <a:pt x="90293" y="65684"/>
                    <a:pt x="90684" y="67669"/>
                    <a:pt x="90684" y="69654"/>
                  </a:cubicBezTo>
                  <a:cubicBezTo>
                    <a:pt x="90293" y="71639"/>
                    <a:pt x="89902" y="73624"/>
                    <a:pt x="89120" y="7542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Arial"/>
                <a:ea typeface="Arial"/>
                <a:cs typeface="Arial"/>
                <a:sym typeface="Arial"/>
              </a:endParaRPr>
            </a:p>
          </p:txBody>
        </p:sp>
        <p:sp>
          <p:nvSpPr>
            <p:cNvPr id="82" name="Google Shape;82;p9"/>
            <p:cNvSpPr/>
            <p:nvPr/>
          </p:nvSpPr>
          <p:spPr>
            <a:xfrm>
              <a:off x="5376862" y="4264025"/>
              <a:ext cx="2670300" cy="2586000"/>
            </a:xfrm>
            <a:custGeom>
              <a:rect b="b" l="l" r="r" t="t"/>
              <a:pathLst>
                <a:path extrusionOk="0" h="120000" w="120000">
                  <a:moveTo>
                    <a:pt x="56112" y="48034"/>
                  </a:moveTo>
                  <a:cubicBezTo>
                    <a:pt x="58309" y="48733"/>
                    <a:pt x="60338" y="49606"/>
                    <a:pt x="62535" y="50305"/>
                  </a:cubicBezTo>
                  <a:cubicBezTo>
                    <a:pt x="64563" y="51179"/>
                    <a:pt x="66760" y="52052"/>
                    <a:pt x="68788" y="52925"/>
                  </a:cubicBezTo>
                  <a:cubicBezTo>
                    <a:pt x="77408" y="56419"/>
                    <a:pt x="86028" y="60960"/>
                    <a:pt x="93802" y="66724"/>
                  </a:cubicBezTo>
                  <a:cubicBezTo>
                    <a:pt x="97859" y="69519"/>
                    <a:pt x="101577" y="72838"/>
                    <a:pt x="104788" y="76331"/>
                  </a:cubicBezTo>
                  <a:cubicBezTo>
                    <a:pt x="113577" y="86113"/>
                    <a:pt x="118140" y="100611"/>
                    <a:pt x="112225" y="113886"/>
                  </a:cubicBezTo>
                  <a:cubicBezTo>
                    <a:pt x="111380" y="115982"/>
                    <a:pt x="110366" y="117903"/>
                    <a:pt x="109352" y="120000"/>
                  </a:cubicBezTo>
                  <a:cubicBezTo>
                    <a:pt x="113746" y="120000"/>
                    <a:pt x="113746" y="120000"/>
                    <a:pt x="113746" y="120000"/>
                  </a:cubicBezTo>
                  <a:cubicBezTo>
                    <a:pt x="114760" y="118253"/>
                    <a:pt x="115605" y="116331"/>
                    <a:pt x="116450" y="114410"/>
                  </a:cubicBezTo>
                  <a:cubicBezTo>
                    <a:pt x="119999" y="105152"/>
                    <a:pt x="118816" y="95895"/>
                    <a:pt x="114422" y="86986"/>
                  </a:cubicBezTo>
                  <a:cubicBezTo>
                    <a:pt x="112225" y="82794"/>
                    <a:pt x="109352" y="78777"/>
                    <a:pt x="106140" y="74934"/>
                  </a:cubicBezTo>
                  <a:cubicBezTo>
                    <a:pt x="102760" y="71441"/>
                    <a:pt x="99042" y="67947"/>
                    <a:pt x="94985" y="65152"/>
                  </a:cubicBezTo>
                  <a:cubicBezTo>
                    <a:pt x="86873" y="59213"/>
                    <a:pt x="78084" y="54847"/>
                    <a:pt x="69464" y="51179"/>
                  </a:cubicBezTo>
                  <a:cubicBezTo>
                    <a:pt x="67436" y="50305"/>
                    <a:pt x="65239" y="49432"/>
                    <a:pt x="63042" y="48558"/>
                  </a:cubicBezTo>
                  <a:cubicBezTo>
                    <a:pt x="61014" y="47860"/>
                    <a:pt x="58816" y="46986"/>
                    <a:pt x="56788" y="46288"/>
                  </a:cubicBezTo>
                  <a:cubicBezTo>
                    <a:pt x="52563" y="44890"/>
                    <a:pt x="48338" y="43493"/>
                    <a:pt x="44112" y="42270"/>
                  </a:cubicBezTo>
                  <a:cubicBezTo>
                    <a:pt x="40056" y="41222"/>
                    <a:pt x="36169" y="40000"/>
                    <a:pt x="32281" y="38951"/>
                  </a:cubicBezTo>
                  <a:cubicBezTo>
                    <a:pt x="28394" y="37729"/>
                    <a:pt x="24676" y="36506"/>
                    <a:pt x="21126" y="35109"/>
                  </a:cubicBezTo>
                  <a:cubicBezTo>
                    <a:pt x="19436" y="34410"/>
                    <a:pt x="17746" y="33711"/>
                    <a:pt x="16056" y="33013"/>
                  </a:cubicBezTo>
                  <a:cubicBezTo>
                    <a:pt x="15211" y="32663"/>
                    <a:pt x="14366" y="32314"/>
                    <a:pt x="13521" y="31965"/>
                  </a:cubicBezTo>
                  <a:cubicBezTo>
                    <a:pt x="12676" y="31441"/>
                    <a:pt x="11830" y="31091"/>
                    <a:pt x="11154" y="30742"/>
                  </a:cubicBezTo>
                  <a:cubicBezTo>
                    <a:pt x="10309" y="30393"/>
                    <a:pt x="9633" y="30043"/>
                    <a:pt x="8788" y="29519"/>
                  </a:cubicBezTo>
                  <a:cubicBezTo>
                    <a:pt x="8112" y="29170"/>
                    <a:pt x="7267" y="28820"/>
                    <a:pt x="6591" y="28296"/>
                  </a:cubicBezTo>
                  <a:cubicBezTo>
                    <a:pt x="5239" y="27423"/>
                    <a:pt x="3887" y="26375"/>
                    <a:pt x="2873" y="25327"/>
                  </a:cubicBezTo>
                  <a:cubicBezTo>
                    <a:pt x="2366" y="24628"/>
                    <a:pt x="1859" y="24104"/>
                    <a:pt x="1521" y="23406"/>
                  </a:cubicBezTo>
                  <a:cubicBezTo>
                    <a:pt x="1183" y="22707"/>
                    <a:pt x="1014" y="22008"/>
                    <a:pt x="1014" y="21310"/>
                  </a:cubicBezTo>
                  <a:cubicBezTo>
                    <a:pt x="845" y="19912"/>
                    <a:pt x="1690" y="18515"/>
                    <a:pt x="2535" y="17467"/>
                  </a:cubicBezTo>
                  <a:cubicBezTo>
                    <a:pt x="4394" y="15196"/>
                    <a:pt x="6760" y="13624"/>
                    <a:pt x="8957" y="12401"/>
                  </a:cubicBezTo>
                  <a:cubicBezTo>
                    <a:pt x="13183" y="9606"/>
                    <a:pt x="17239" y="7510"/>
                    <a:pt x="20281" y="5764"/>
                  </a:cubicBezTo>
                  <a:cubicBezTo>
                    <a:pt x="21971" y="4890"/>
                    <a:pt x="23323" y="4017"/>
                    <a:pt x="24507" y="3318"/>
                  </a:cubicBezTo>
                  <a:cubicBezTo>
                    <a:pt x="25690" y="2620"/>
                    <a:pt x="26704" y="1921"/>
                    <a:pt x="27549" y="1572"/>
                  </a:cubicBezTo>
                  <a:cubicBezTo>
                    <a:pt x="29070" y="524"/>
                    <a:pt x="29915" y="0"/>
                    <a:pt x="29915" y="0"/>
                  </a:cubicBezTo>
                  <a:cubicBezTo>
                    <a:pt x="29915" y="0"/>
                    <a:pt x="29070" y="524"/>
                    <a:pt x="27549" y="1397"/>
                  </a:cubicBezTo>
                  <a:cubicBezTo>
                    <a:pt x="26704" y="1921"/>
                    <a:pt x="25690" y="2445"/>
                    <a:pt x="24507" y="3144"/>
                  </a:cubicBezTo>
                  <a:cubicBezTo>
                    <a:pt x="23154" y="3842"/>
                    <a:pt x="21802" y="4716"/>
                    <a:pt x="20281" y="5589"/>
                  </a:cubicBezTo>
                  <a:cubicBezTo>
                    <a:pt x="17070" y="7161"/>
                    <a:pt x="13014" y="9082"/>
                    <a:pt x="8619" y="11877"/>
                  </a:cubicBezTo>
                  <a:cubicBezTo>
                    <a:pt x="6422" y="13100"/>
                    <a:pt x="4056" y="14672"/>
                    <a:pt x="2028" y="16943"/>
                  </a:cubicBezTo>
                  <a:cubicBezTo>
                    <a:pt x="1014" y="18165"/>
                    <a:pt x="169" y="19563"/>
                    <a:pt x="169" y="21310"/>
                  </a:cubicBezTo>
                  <a:cubicBezTo>
                    <a:pt x="0" y="22183"/>
                    <a:pt x="338" y="23056"/>
                    <a:pt x="676" y="23930"/>
                  </a:cubicBezTo>
                  <a:cubicBezTo>
                    <a:pt x="1014" y="24628"/>
                    <a:pt x="1521" y="25327"/>
                    <a:pt x="2197" y="26026"/>
                  </a:cubicBezTo>
                  <a:cubicBezTo>
                    <a:pt x="3211" y="27248"/>
                    <a:pt x="4563" y="28296"/>
                    <a:pt x="6084" y="29170"/>
                  </a:cubicBezTo>
                  <a:cubicBezTo>
                    <a:pt x="6760" y="29694"/>
                    <a:pt x="7605" y="30043"/>
                    <a:pt x="8281" y="30567"/>
                  </a:cubicBezTo>
                  <a:cubicBezTo>
                    <a:pt x="9126" y="30917"/>
                    <a:pt x="9802" y="31441"/>
                    <a:pt x="10647" y="31790"/>
                  </a:cubicBezTo>
                  <a:cubicBezTo>
                    <a:pt x="11492" y="32139"/>
                    <a:pt x="12169" y="32663"/>
                    <a:pt x="13014" y="33013"/>
                  </a:cubicBezTo>
                  <a:cubicBezTo>
                    <a:pt x="13859" y="33362"/>
                    <a:pt x="14704" y="33711"/>
                    <a:pt x="15549" y="34061"/>
                  </a:cubicBezTo>
                  <a:cubicBezTo>
                    <a:pt x="17239" y="34759"/>
                    <a:pt x="18929" y="35458"/>
                    <a:pt x="20788" y="36331"/>
                  </a:cubicBezTo>
                  <a:cubicBezTo>
                    <a:pt x="24169" y="37729"/>
                    <a:pt x="27887" y="39126"/>
                    <a:pt x="31774" y="40349"/>
                  </a:cubicBezTo>
                  <a:cubicBezTo>
                    <a:pt x="35661" y="41572"/>
                    <a:pt x="39718" y="42620"/>
                    <a:pt x="43774" y="43842"/>
                  </a:cubicBezTo>
                  <a:cubicBezTo>
                    <a:pt x="47830" y="45065"/>
                    <a:pt x="51887" y="46462"/>
                    <a:pt x="56112" y="4803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Arial"/>
                <a:ea typeface="Arial"/>
                <a:cs typeface="Arial"/>
                <a:sym typeface="Arial"/>
              </a:endParaRPr>
            </a:p>
          </p:txBody>
        </p:sp>
      </p:grpSp>
      <p:cxnSp>
        <p:nvCxnSpPr>
          <p:cNvPr id="83" name="Google Shape;83;p9"/>
          <p:cNvCxnSpPr/>
          <p:nvPr/>
        </p:nvCxnSpPr>
        <p:spPr>
          <a:xfrm flipH="1" rot="10800000">
            <a:off x="4955725" y="4903275"/>
            <a:ext cx="4202100" cy="63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0"/>
          <p:cNvPicPr preferRelativeResize="0"/>
          <p:nvPr/>
        </p:nvPicPr>
        <p:blipFill>
          <a:blip r:embed="rId3">
            <a:alphaModFix/>
          </a:blip>
          <a:stretch>
            <a:fillRect/>
          </a:stretch>
        </p:blipFill>
        <p:spPr>
          <a:xfrm>
            <a:off x="-108241" y="0"/>
            <a:ext cx="9704716"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descr="Screenshot 2017-04-04 19.12.43.png" id="94" name="Google Shape;94;p11"/>
          <p:cNvPicPr preferRelativeResize="0"/>
          <p:nvPr/>
        </p:nvPicPr>
        <p:blipFill rotWithShape="1">
          <a:blip r:embed="rId3">
            <a:alphaModFix/>
          </a:blip>
          <a:srcRect b="0" l="10002" r="30170" t="0"/>
          <a:stretch/>
        </p:blipFill>
        <p:spPr>
          <a:xfrm>
            <a:off x="136700" y="943504"/>
            <a:ext cx="4102200" cy="3506700"/>
          </a:xfrm>
          <a:prstGeom prst="rect">
            <a:avLst/>
          </a:prstGeom>
          <a:noFill/>
          <a:ln>
            <a:noFill/>
          </a:ln>
        </p:spPr>
      </p:pic>
      <p:grpSp>
        <p:nvGrpSpPr>
          <p:cNvPr id="95" name="Google Shape;95;p11"/>
          <p:cNvGrpSpPr/>
          <p:nvPr/>
        </p:nvGrpSpPr>
        <p:grpSpPr>
          <a:xfrm>
            <a:off x="4752600" y="1327004"/>
            <a:ext cx="4102300" cy="2739700"/>
            <a:chOff x="4959025" y="1080325"/>
            <a:chExt cx="4102300" cy="2739700"/>
          </a:xfrm>
        </p:grpSpPr>
        <p:sp>
          <p:nvSpPr>
            <p:cNvPr id="96" name="Google Shape;96;p11"/>
            <p:cNvSpPr txBox="1"/>
            <p:nvPr/>
          </p:nvSpPr>
          <p:spPr>
            <a:xfrm>
              <a:off x="4959025" y="1080325"/>
              <a:ext cx="41022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Helvetica Neue"/>
                  <a:ea typeface="Helvetica Neue"/>
                  <a:cs typeface="Helvetica Neue"/>
                  <a:sym typeface="Helvetica Neue"/>
                </a:rPr>
                <a:t>Trajectory.</a:t>
              </a:r>
              <a:r>
                <a:rPr lang="en-US" sz="1800">
                  <a:latin typeface="Helvetica Neue Light"/>
                  <a:ea typeface="Helvetica Neue Light"/>
                  <a:cs typeface="Helvetica Neue Light"/>
                  <a:sym typeface="Helvetica Neue Light"/>
                </a:rPr>
                <a:t> </a:t>
              </a:r>
              <a:r>
                <a:rPr lang="en-US" sz="1800">
                  <a:latin typeface="Helvetica Neue Light"/>
                  <a:ea typeface="Helvetica Neue Light"/>
                  <a:cs typeface="Helvetica Neue Light"/>
                  <a:sym typeface="Helvetica Neue Light"/>
                </a:rPr>
                <a:t>The trajectory of an object </a:t>
              </a:r>
              <a:r>
                <a:rPr i="1" lang="en-US" sz="1800">
                  <a:latin typeface="Helvetica Neue Light"/>
                  <a:ea typeface="Helvetica Neue Light"/>
                  <a:cs typeface="Helvetica Neue Light"/>
                  <a:sym typeface="Helvetica Neue Light"/>
                </a:rPr>
                <a:t>u</a:t>
              </a:r>
              <a:r>
                <a:rPr lang="en-US" sz="1800">
                  <a:latin typeface="Helvetica Neue Light"/>
                  <a:ea typeface="Helvetica Neue Light"/>
                  <a:cs typeface="Helvetica Neue Light"/>
                  <a:sym typeface="Helvetica Neue Light"/>
                </a:rPr>
                <a:t> is a temporally ordered sequence of tuples</a:t>
              </a:r>
              <a:endParaRPr sz="1800">
                <a:latin typeface="Helvetica Neue Light"/>
                <a:ea typeface="Helvetica Neue Light"/>
                <a:cs typeface="Helvetica Neue Light"/>
                <a:sym typeface="Helvetica Neue Light"/>
              </a:endParaRPr>
            </a:p>
          </p:txBody>
        </p:sp>
        <p:sp>
          <p:nvSpPr>
            <p:cNvPr id="97" name="Google Shape;97;p11"/>
            <p:cNvSpPr txBox="1"/>
            <p:nvPr/>
          </p:nvSpPr>
          <p:spPr>
            <a:xfrm>
              <a:off x="4959125" y="2966525"/>
              <a:ext cx="41022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Helvetica Neue Light"/>
                  <a:ea typeface="Helvetica Neue Light"/>
                  <a:cs typeface="Helvetica Neue Light"/>
                  <a:sym typeface="Helvetica Neue Light"/>
                </a:rPr>
                <a:t>where                       is a location, </a:t>
              </a:r>
              <a:r>
                <a:rPr i="1" lang="en-US" sz="1800">
                  <a:latin typeface="Helvetica Neue Light"/>
                  <a:ea typeface="Helvetica Neue Light"/>
                  <a:cs typeface="Helvetica Neue Light"/>
                  <a:sym typeface="Helvetica Neue Light"/>
                </a:rPr>
                <a:t>x</a:t>
              </a:r>
              <a:r>
                <a:rPr baseline="-25000" i="1" lang="en-US" sz="18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and </a:t>
              </a:r>
              <a:r>
                <a:rPr i="1" lang="en-US" sz="1800">
                  <a:latin typeface="Helvetica Neue Light"/>
                  <a:ea typeface="Helvetica Neue Light"/>
                  <a:cs typeface="Helvetica Neue Light"/>
                  <a:sym typeface="Helvetica Neue Light"/>
                </a:rPr>
                <a:t>y</a:t>
              </a:r>
              <a:r>
                <a:rPr baseline="-25000" i="1" lang="en-US" sz="18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are the coordinates of the location, and </a:t>
              </a:r>
              <a:r>
                <a:rPr i="1" lang="en-US" sz="1800">
                  <a:latin typeface="Helvetica Neue Light"/>
                  <a:ea typeface="Helvetica Neue Light"/>
                  <a:cs typeface="Helvetica Neue Light"/>
                  <a:sym typeface="Helvetica Neue Light"/>
                </a:rPr>
                <a:t>t</a:t>
              </a:r>
              <a:r>
                <a:rPr baseline="-25000" i="1" lang="en-US" sz="18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is the corresponding timestamp, with </a:t>
              </a:r>
              <a:r>
                <a:rPr i="1" lang="en-US" sz="1800">
                  <a:latin typeface="Helvetica Neue Light"/>
                  <a:ea typeface="Helvetica Neue Light"/>
                  <a:cs typeface="Helvetica Neue Light"/>
                  <a:sym typeface="Helvetica Neue Light"/>
                </a:rPr>
                <a:t>t</a:t>
              </a:r>
              <a:r>
                <a:rPr baseline="-25000" i="1" lang="en-US" sz="1800">
                  <a:latin typeface="Helvetica Neue Light"/>
                  <a:ea typeface="Helvetica Neue Light"/>
                  <a:cs typeface="Helvetica Neue Light"/>
                  <a:sym typeface="Helvetica Neue Light"/>
                </a:rPr>
                <a:t>i</a:t>
              </a:r>
              <a:r>
                <a:rPr i="1" lang="en-US" sz="1800">
                  <a:latin typeface="Helvetica Neue Light"/>
                  <a:ea typeface="Helvetica Neue Light"/>
                  <a:cs typeface="Helvetica Neue Light"/>
                  <a:sym typeface="Helvetica Neue Light"/>
                </a:rPr>
                <a:t>&lt; t</a:t>
              </a:r>
              <a:r>
                <a:rPr baseline="-25000" i="1" lang="en-US" sz="1800">
                  <a:latin typeface="Helvetica Neue Light"/>
                  <a:ea typeface="Helvetica Neue Light"/>
                  <a:cs typeface="Helvetica Neue Light"/>
                  <a:sym typeface="Helvetica Neue Light"/>
                </a:rPr>
                <a:t>j</a:t>
              </a:r>
              <a:r>
                <a:rPr lang="en-US" sz="1800">
                  <a:latin typeface="Helvetica Neue Light"/>
                  <a:ea typeface="Helvetica Neue Light"/>
                  <a:cs typeface="Helvetica Neue Light"/>
                  <a:sym typeface="Helvetica Neue Light"/>
                </a:rPr>
                <a:t> if </a:t>
              </a:r>
              <a:r>
                <a:rPr i="1" lang="en-US" sz="1800">
                  <a:latin typeface="Helvetica Neue Light"/>
                  <a:ea typeface="Helvetica Neue Light"/>
                  <a:cs typeface="Helvetica Neue Light"/>
                  <a:sym typeface="Helvetica Neue Light"/>
                </a:rPr>
                <a:t>i &lt; j</a:t>
              </a:r>
              <a:r>
                <a:rPr lang="en-U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98" name="Google Shape;98;p11"/>
            <p:cNvPicPr preferRelativeResize="0"/>
            <p:nvPr/>
          </p:nvPicPr>
          <p:blipFill rotWithShape="1">
            <a:blip r:embed="rId4">
              <a:alphaModFix/>
            </a:blip>
            <a:srcRect b="0" l="0" r="0" t="0"/>
            <a:stretch/>
          </p:blipFill>
          <p:spPr>
            <a:xfrm>
              <a:off x="5225405" y="2476800"/>
              <a:ext cx="3689994" cy="261125"/>
            </a:xfrm>
            <a:prstGeom prst="rect">
              <a:avLst/>
            </a:prstGeom>
            <a:noFill/>
            <a:ln>
              <a:noFill/>
            </a:ln>
          </p:spPr>
        </p:pic>
        <p:pic>
          <p:nvPicPr>
            <p:cNvPr id="99" name="Google Shape;99;p11"/>
            <p:cNvPicPr preferRelativeResize="0"/>
            <p:nvPr/>
          </p:nvPicPr>
          <p:blipFill>
            <a:blip r:embed="rId5">
              <a:alphaModFix/>
            </a:blip>
            <a:stretch>
              <a:fillRect/>
            </a:stretch>
          </p:blipFill>
          <p:spPr>
            <a:xfrm>
              <a:off x="5771925" y="3042725"/>
              <a:ext cx="1248906" cy="2611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12"/>
          <p:cNvPicPr preferRelativeResize="0"/>
          <p:nvPr/>
        </p:nvPicPr>
        <p:blipFill>
          <a:blip r:embed="rId3">
            <a:alphaModFix/>
          </a:blip>
          <a:stretch>
            <a:fillRect/>
          </a:stretch>
        </p:blipFill>
        <p:spPr>
          <a:xfrm>
            <a:off x="1613524" y="400975"/>
            <a:ext cx="5916952" cy="4437726"/>
          </a:xfrm>
          <a:prstGeom prst="rect">
            <a:avLst/>
          </a:prstGeom>
          <a:noFill/>
          <a:ln>
            <a:noFill/>
          </a:ln>
        </p:spPr>
      </p:pic>
      <p:pic>
        <p:nvPicPr>
          <p:cNvPr id="105" name="Google Shape;105;p12"/>
          <p:cNvPicPr preferRelativeResize="0"/>
          <p:nvPr/>
        </p:nvPicPr>
        <p:blipFill>
          <a:blip r:embed="rId4">
            <a:alphaModFix/>
          </a:blip>
          <a:stretch>
            <a:fillRect/>
          </a:stretch>
        </p:blipFill>
        <p:spPr>
          <a:xfrm>
            <a:off x="-1" y="0"/>
            <a:ext cx="1786174" cy="71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41393B"/>
      </a:dk2>
      <a:lt2>
        <a:srgbClr val="FF0000"/>
      </a:lt2>
      <a:accent1>
        <a:srgbClr val="00B050"/>
      </a:accent1>
      <a:accent2>
        <a:srgbClr val="314F62"/>
      </a:accent2>
      <a:accent3>
        <a:srgbClr val="BE224F"/>
      </a:accent3>
      <a:accent4>
        <a:srgbClr val="FC9B00"/>
      </a:accent4>
      <a:accent5>
        <a:srgbClr val="67A3A7"/>
      </a:accent5>
      <a:accent6>
        <a:srgbClr val="6D8B95"/>
      </a:accent6>
      <a:hlink>
        <a:srgbClr val="F4BB93"/>
      </a:hlink>
      <a:folHlink>
        <a:srgbClr val="3737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